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HK Grotesk Bold" pitchFamily="2" charset="77"/>
      <p:regular r:id="rId31"/>
      <p:bold r:id="rId32"/>
    </p:embeddedFont>
    <p:embeddedFont>
      <p:font typeface="HK Grotesk Medium" pitchFamily="2" charset="77"/>
      <p:regular r:id="rId33"/>
    </p:embeddedFont>
    <p:embeddedFont>
      <p:font typeface="HK Grotesk Medium Italics" pitchFamily="2" charset="77"/>
      <p:regular r:id="rId34"/>
      <p:italic r:id="rId35"/>
    </p:embeddedFont>
    <p:embeddedFont>
      <p:font typeface="Lato" panose="020F0502020204030203" pitchFamily="34" charset="0"/>
      <p:regular r:id="rId36"/>
    </p:embeddedFont>
    <p:embeddedFont>
      <p:font typeface="Lato Bold" panose="020F0502020204030203" pitchFamily="34" charset="0"/>
      <p:regular r:id="rId37"/>
      <p:bold r:id="rId38"/>
    </p:embeddedFont>
    <p:embeddedFont>
      <p:font typeface="Lato Italics" panose="020F0502020204030203"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9" autoAdjust="0"/>
  </p:normalViewPr>
  <p:slideViewPr>
    <p:cSldViewPr>
      <p:cViewPr>
        <p:scale>
          <a:sx n="92" d="100"/>
          <a:sy n="92" d="100"/>
        </p:scale>
        <p:origin x="14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Other titles you will find on my LinkedIn:</a:t>
            </a:r>
          </a:p>
          <a:p>
            <a:pPr lvl="0"/>
            <a:r>
              <a:rPr lang="en-US"/>
              <a:t>-Consultant </a:t>
            </a:r>
          </a:p>
          <a:p>
            <a:pPr lvl="0"/>
            <a:r>
              <a:rPr lang="en-US"/>
              <a:t>-Social media manager</a:t>
            </a:r>
          </a:p>
          <a:p>
            <a:pPr lvl="0"/>
            <a:r>
              <a:rPr lang="en-US"/>
              <a:t>-Secretary with a small microfinance in Soroti.</a:t>
            </a:r>
          </a:p>
          <a:p>
            <a:pPr lvl="0"/>
            <a:r>
              <a:rPr lang="en-US"/>
              <a:t>-Got introduced to the world of development in university through the Andela web dev programs (Andela Women's initiative) among others. opportunities opened from there on.</a:t>
            </a:r>
          </a:p>
          <a:p>
            <a:pPr lvl="0"/>
            <a:r>
              <a:rPr lang="en-US"/>
              <a:t>-My writing background: I had a lot of writing experience through my activities in high school as an amateur novelist which later led to my appointment as Writer's Club president.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site curates easy pickings from popular open-source projects, and helps you make your first contribution to open-source.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Links to a lot of other programs is the resources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started in lockdown of 2020 with a single tweet.</a:t>
            </a:r>
          </a:p>
          <a:p>
            <a:pPr lvl="0"/>
            <a:endParaRPr lang="en-US"/>
          </a:p>
          <a:p>
            <a:pPr lvl="0"/>
            <a:r>
              <a:rPr lang="en-US"/>
              <a:t>Outreachy is a diversity initiative that provides paid, remote internships to people subject to systemic bias and impacted by underrepresentation in the technical industry where they are living.</a:t>
            </a:r>
          </a:p>
          <a:p>
            <a:pPr lvl="0"/>
            <a:r>
              <a:rPr lang="en-US"/>
              <a:t>During this internship, interns are:</a:t>
            </a:r>
          </a:p>
          <a:p>
            <a:pPr lvl="0"/>
            <a:r>
              <a:rPr lang="en-US"/>
              <a:t>💵 Paid - $6,000 USD total internship stipend</a:t>
            </a:r>
          </a:p>
          <a:p>
            <a:pPr lvl="0"/>
            <a:r>
              <a:rPr lang="en-US"/>
              <a:t>🌍 Remote - both interns and mentors work remotely</a:t>
            </a:r>
          </a:p>
          <a:p>
            <a:pPr lvl="0"/>
            <a:r>
              <a:rPr lang="en-US"/>
              <a:t>🕰 3 months - internships run May to August, or December to March</a:t>
            </a:r>
          </a:p>
          <a:p>
            <a:pPr lvl="0"/>
            <a:endParaRPr lang="en-US"/>
          </a:p>
          <a:p>
            <a:pPr lvl="0"/>
            <a:r>
              <a:rPr lang="en-US"/>
              <a:t>Mixxx is a free/open-source DJ performance software for Windows/Mac/and Linux that integrates the tools DJs need to perform creative live mixes with digital music files.</a:t>
            </a:r>
          </a:p>
          <a:p>
            <a:pPr lvl="0"/>
            <a:r>
              <a:rPr lang="en-US"/>
              <a:t>https://mixxx.org/</a:t>
            </a:r>
          </a:p>
          <a:p>
            <a:pPr lvl="0"/>
            <a:endParaRPr lang="en-US"/>
          </a:p>
          <a:p>
            <a:pPr lvl="0"/>
            <a:r>
              <a:rPr lang="en-US"/>
              <a:t>Google Season of Docs  is a program that provides support for open-source projects to improve their documentation and gives professional technical writers an opportunity to gain experience in open source. In essence raising awareness of open source, of docs, and of technical writing.</a:t>
            </a:r>
          </a:p>
          <a:p>
            <a:pPr lvl="0"/>
            <a:endParaRPr lang="en-US"/>
          </a:p>
          <a:p>
            <a:pPr lvl="0"/>
            <a:r>
              <a:rPr lang="en-US"/>
              <a:t>Curious Learning works with partners to curate &amp; localize and distribute &amp; measure free open source apps that empowers everyone to have the opportunity to learn to read.</a:t>
            </a:r>
          </a:p>
          <a:p>
            <a:pPr lvl="0"/>
            <a:r>
              <a:rPr lang="en-US"/>
              <a:t>https://www.curiouslearning.org/mission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There are not a lot of platforms promoting the agenda of OSS here in Uganda - why? There were not a lot of people i could reach or consult or talk to about the OSS programs, even in a lot of the dev circles that we all know.</a:t>
            </a:r>
          </a:p>
          <a:p>
            <a:pPr lvl="0"/>
            <a:endParaRPr lang="en-US"/>
          </a:p>
          <a:p>
            <a:pPr lvl="0"/>
            <a:r>
              <a:rPr lang="en-US"/>
              <a:t>There could be some mystery about OSS, and i felt that the level of awareness about it was low. SO lets debunk it.</a:t>
            </a:r>
          </a:p>
          <a:p>
            <a:pPr lvl="0"/>
            <a:endParaRPr lang="en-US"/>
          </a:p>
          <a:p>
            <a:pPr lvl="0"/>
            <a:r>
              <a:rPr lang="en-US"/>
              <a:t>Open-source software is freely licensed to use, copy, study, and change the software in any way, and the source code is openly shared so that people are encouraged to voluntarily improve the design of the software. This is in contrast to proprietary software, where the software is under restrictive copyright licensing and the source code is usually hidden from the users.</a:t>
            </a:r>
          </a:p>
          <a:p>
            <a:pPr lvl="0"/>
            <a:endParaRPr lang="en-US"/>
          </a:p>
          <a:p>
            <a:pPr lvl="0"/>
            <a:r>
              <a:rPr lang="en-US"/>
              <a:t>The term "free software" does not refer to the monetary cost of the software at all, but rather whether the license maintains the software user's civil liberties ("free” as in “free speech,”). </a:t>
            </a:r>
          </a:p>
          <a:p>
            <a:pPr lvl="0"/>
            <a:r>
              <a:rPr lang="en-US"/>
              <a:t>It is however common to find software that is open source and free in terms of monetary cost.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They are devoted to the advocacy, legal aid, financial aid, technical aid, governance, etc. of free and open-source software (FOSS) as a whole, or of one or more specific FOSS projects.</a:t>
            </a:r>
          </a:p>
          <a:p>
            <a:pPr lvl="0"/>
            <a:endParaRPr lang="en-US"/>
          </a:p>
          <a:p>
            <a:pPr lvl="0"/>
            <a:r>
              <a:rPr lang="en-US"/>
              <a:t> For projects that have their own foundation or are part of an umbrella organization, the primary goal is often to provide a mechanism for funding the development of the software.</a:t>
            </a:r>
          </a:p>
          <a:p>
            <a:pPr lvl="0"/>
            <a:endParaRPr lang="en-US"/>
          </a:p>
          <a:p>
            <a:pPr lvl="0"/>
            <a:r>
              <a:rPr lang="en-US"/>
              <a:t>For the most part, these organizations are structured as non-profit/charity organizations.</a:t>
            </a:r>
          </a:p>
          <a:p>
            <a:pPr lvl="0"/>
            <a:r>
              <a:rPr lang="en-US"/>
              <a:t>This list does not include companies that aim to make money from free and open-source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Cost: Because Open-source software is free to use, distribute, and modify, It has lower costs, and in most cases this is only a fraction of the cost of their proprietary counterparts.</a:t>
            </a:r>
          </a:p>
          <a:p>
            <a:pPr lvl="0"/>
            <a:endParaRPr lang="en-US"/>
          </a:p>
          <a:p>
            <a:pPr lvl="0"/>
            <a:r>
              <a:rPr lang="en-US"/>
              <a:t>Control: Many people prefer open-source software because they have more control over that kind of software. They can examine the code to make sure it's not doing anything they don't want it to do, and they can change parts of it they don't like. Users who aren't programmers also benefit from open-source software, because they can use this software for any purpose they wish—not merely the way someone else thinks they should.</a:t>
            </a:r>
          </a:p>
          <a:p>
            <a:pPr lvl="0"/>
            <a:endParaRPr lang="en-US"/>
          </a:p>
          <a:p>
            <a:pPr lvl="0"/>
            <a:r>
              <a:rPr lang="en-US"/>
              <a:t>Training: Other people like open source software because it helps them become better programmers. Because open-source code is publicly accessible, students can easily study it as they learn to make better software. Students can also share their work with others, inviting comment and critique, as they develop their skills. When people discover mistakes in the  source code, they can share those mistakes with others to help them avoid making those same mistakes themselves.</a:t>
            </a:r>
          </a:p>
          <a:p>
            <a:pPr lvl="0"/>
            <a:endParaRPr lang="en-US"/>
          </a:p>
          <a:p>
            <a:pPr lvl="0"/>
            <a:r>
              <a:rPr lang="en-US"/>
              <a:t>Security:  more secure and stable than proprietary software. Because anyone can view and modify open source software, someone might spot and correct errors or omissions that a program's original authors might have missed. And because so many programmers can work on a piece of open-source software without asking for permission from original authors, they can fix, update, and upgrade open-source software more quickly than they can proprietary software.</a:t>
            </a:r>
          </a:p>
          <a:p>
            <a:pPr lvl="0"/>
            <a:endParaRPr lang="en-US"/>
          </a:p>
          <a:p>
            <a:pPr lvl="0"/>
            <a:r>
              <a:rPr lang="en-US"/>
              <a:t>Stability: Programmes can be their tools that won't disappear or fall into disrepair if their original creators stop working on them. Additionally, open-source software tends to both incorporate and operate according to open standards.</a:t>
            </a:r>
          </a:p>
          <a:p>
            <a:pPr lvl="0"/>
            <a:endParaRPr lang="en-US"/>
          </a:p>
          <a:p>
            <a:pPr lvl="0"/>
            <a:r>
              <a:rPr lang="en-US"/>
              <a:t>Community: Not just a fanbase that buys in (emotionally or financially) to an elite user group; it's the people who produce, test, use, promote, and ultimately affect the software they love.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 Open source technology and open source thinking both benefit programmers and non-programmers.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Okay, now I have understood the gist of Open source. Where do I start?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that you’ve found a community to contribute to, how do you start?</a:t>
            </a:r>
          </a:p>
          <a:p>
            <a:pPr lvl="0"/>
            <a:endParaRPr lang="en-US"/>
          </a:p>
          <a:p>
            <a:pPr lvl="0"/>
            <a:r>
              <a:rPr lang="en-US"/>
              <a:t>Contribution guidelines can be found on the project repository's README.md or CONTRIBUTING.md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18.06.2021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Tag long time community contributors or mentors of the community to review your code.</a:t>
            </a:r>
          </a:p>
          <a:p>
            <a:pPr lvl="0"/>
            <a:endParaRPr lang="en-US"/>
          </a:p>
          <a:p>
            <a:pPr lvl="0"/>
            <a:r>
              <a:rPr lang="en-US"/>
              <a:t>Examples. </a:t>
            </a:r>
          </a:p>
          <a:p>
            <a:pPr lvl="0"/>
            <a:r>
              <a:rPr lang="en-US"/>
              <a:t>Most OSS websites have a dedicated tab for contribution guidelines and community.</a:t>
            </a:r>
          </a:p>
          <a:p>
            <a:pPr lvl="0"/>
            <a:r>
              <a:rPr lang="en-US"/>
              <a:t>Django</a:t>
            </a:r>
          </a:p>
          <a:p>
            <a:pPr lvl="0"/>
            <a:r>
              <a:rPr lang="en-US"/>
              <a:t>microsofts' open source website</a:t>
            </a:r>
          </a:p>
          <a:p>
            <a:pPr lvl="0"/>
            <a:r>
              <a:rPr lang="en-US"/>
              <a:t>VLC media player</a:t>
            </a:r>
          </a:p>
          <a:p>
            <a:pPr lvl="0"/>
            <a:r>
              <a:rPr lang="en-US"/>
              <a:t>Mixxx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9.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9.png"/><Relationship Id="rId5" Type="http://schemas.openxmlformats.org/officeDocument/2006/relationships/image" Target="../media/image5.svg"/><Relationship Id="rId10"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72.sv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image" Target="../media/image1.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76.svg"/><Relationship Id="rId5" Type="http://schemas.openxmlformats.org/officeDocument/2006/relationships/image" Target="../media/image5.svg"/><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4.png"/><Relationship Id="rId9" Type="http://schemas.openxmlformats.org/officeDocument/2006/relationships/image" Target="../media/image74.sv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0.jpeg"/><Relationship Id="rId3" Type="http://schemas.openxmlformats.org/officeDocument/2006/relationships/image" Target="../media/image86.jpeg"/><Relationship Id="rId7" Type="http://schemas.openxmlformats.org/officeDocument/2006/relationships/image" Target="../media/image4.png"/><Relationship Id="rId12" Type="http://schemas.openxmlformats.org/officeDocument/2006/relationships/image" Target="../media/image89.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88.jpe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image" Target="../media/image87.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1.svg"/><Relationship Id="rId12"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image" Target="../media/image23.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image" Target="../media/image2.svg"/><Relationship Id="rId9" Type="http://schemas.openxmlformats.org/officeDocument/2006/relationships/image" Target="../media/image18.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25.svg"/><Relationship Id="rId2" Type="http://schemas.openxmlformats.org/officeDocument/2006/relationships/image" Target="../media/image28.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1.png"/><Relationship Id="rId21" Type="http://schemas.openxmlformats.org/officeDocument/2006/relationships/image" Target="../media/image5.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54.svg"/><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24" Type="http://schemas.openxmlformats.org/officeDocument/2006/relationships/image" Target="../media/image58.sv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57.png"/><Relationship Id="rId10" Type="http://schemas.openxmlformats.org/officeDocument/2006/relationships/image" Target="../media/image48.svg"/><Relationship Id="rId19"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10986779" y="-448567"/>
            <a:ext cx="7764340" cy="8814622"/>
            <a:chOff x="0" y="0"/>
            <a:chExt cx="7468001" cy="8478197"/>
          </a:xfrm>
        </p:grpSpPr>
        <p:sp>
          <p:nvSpPr>
            <p:cNvPr id="6" name="Freeform 6"/>
            <p:cNvSpPr/>
            <p:nvPr/>
          </p:nvSpPr>
          <p:spPr>
            <a:xfrm>
              <a:off x="0" y="0"/>
              <a:ext cx="7468001" cy="8478197"/>
            </a:xfrm>
            <a:custGeom>
              <a:avLst/>
              <a:gdLst/>
              <a:ahLst/>
              <a:cxnLst/>
              <a:rect l="l" t="t" r="r" b="b"/>
              <a:pathLst>
                <a:path w="7468001" h="8478197">
                  <a:moveTo>
                    <a:pt x="7163201" y="0"/>
                  </a:moveTo>
                  <a:lnTo>
                    <a:pt x="304800" y="0"/>
                  </a:lnTo>
                  <a:cubicBezTo>
                    <a:pt x="135890" y="0"/>
                    <a:pt x="0" y="135890"/>
                    <a:pt x="0" y="304800"/>
                  </a:cubicBezTo>
                  <a:lnTo>
                    <a:pt x="0" y="8173397"/>
                  </a:lnTo>
                  <a:cubicBezTo>
                    <a:pt x="0" y="8342307"/>
                    <a:pt x="135890" y="8478197"/>
                    <a:pt x="304800" y="8478197"/>
                  </a:cubicBezTo>
                  <a:lnTo>
                    <a:pt x="7163201" y="8478197"/>
                  </a:lnTo>
                  <a:cubicBezTo>
                    <a:pt x="7332111" y="8478197"/>
                    <a:pt x="7468001" y="8342307"/>
                    <a:pt x="7468001" y="8173397"/>
                  </a:cubicBezTo>
                  <a:lnTo>
                    <a:pt x="7468001" y="304800"/>
                  </a:lnTo>
                  <a:cubicBezTo>
                    <a:pt x="7468001" y="135890"/>
                    <a:pt x="7332111" y="0"/>
                    <a:pt x="7163201" y="0"/>
                  </a:cubicBezTo>
                  <a:close/>
                </a:path>
              </a:pathLst>
            </a:custGeom>
            <a:solidFill>
              <a:srgbClr val="FBF9FA"/>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8" name="Group 8"/>
          <p:cNvGrpSpPr/>
          <p:nvPr/>
        </p:nvGrpSpPr>
        <p:grpSpPr>
          <a:xfrm>
            <a:off x="2128509" y="3740810"/>
            <a:ext cx="4611112" cy="1038235"/>
            <a:chOff x="0" y="0"/>
            <a:chExt cx="1559808" cy="351206"/>
          </a:xfrm>
        </p:grpSpPr>
        <p:sp>
          <p:nvSpPr>
            <p:cNvPr id="9" name="Freeform 9"/>
            <p:cNvSpPr/>
            <p:nvPr/>
          </p:nvSpPr>
          <p:spPr>
            <a:xfrm>
              <a:off x="0" y="0"/>
              <a:ext cx="1559808" cy="351206"/>
            </a:xfrm>
            <a:custGeom>
              <a:avLst/>
              <a:gdLst/>
              <a:ahLst/>
              <a:cxnLst/>
              <a:rect l="l" t="t" r="r" b="b"/>
              <a:pathLst>
                <a:path w="1559808" h="351206">
                  <a:moveTo>
                    <a:pt x="0" y="0"/>
                  </a:moveTo>
                  <a:lnTo>
                    <a:pt x="1559808" y="0"/>
                  </a:lnTo>
                  <a:lnTo>
                    <a:pt x="1559808" y="351206"/>
                  </a:lnTo>
                  <a:lnTo>
                    <a:pt x="0" y="351206"/>
                  </a:lnTo>
                  <a:close/>
                </a:path>
              </a:pathLst>
            </a:custGeom>
            <a:solidFill>
              <a:srgbClr val="F2994A"/>
            </a:solidFill>
          </p:spPr>
        </p:sp>
      </p:grpSp>
      <p:pic>
        <p:nvPicPr>
          <p:cNvPr id="10" name="Picture 10"/>
          <p:cNvPicPr>
            <a:picLocks noChangeAspect="1"/>
          </p:cNvPicPr>
          <p:nvPr/>
        </p:nvPicPr>
        <p:blipFill>
          <a:blip r:embed="rId4"/>
          <a:srcRect/>
          <a:stretch>
            <a:fillRect/>
          </a:stretch>
        </p:blipFill>
        <p:spPr>
          <a:xfrm>
            <a:off x="11626793" y="-166880"/>
            <a:ext cx="6403398" cy="8532935"/>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57161" y="996253"/>
            <a:ext cx="394744" cy="394744"/>
          </a:xfrm>
          <a:prstGeom prst="rect">
            <a:avLst/>
          </a:prstGeom>
        </p:spPr>
      </p:pic>
      <p:sp>
        <p:nvSpPr>
          <p:cNvPr id="12" name="TextBox 12"/>
          <p:cNvSpPr txBox="1"/>
          <p:nvPr/>
        </p:nvSpPr>
        <p:spPr>
          <a:xfrm>
            <a:off x="2152886" y="5089573"/>
            <a:ext cx="8833893" cy="1128790"/>
          </a:xfrm>
          <a:prstGeom prst="rect">
            <a:avLst/>
          </a:prstGeom>
        </p:spPr>
        <p:txBody>
          <a:bodyPr lIns="0" tIns="0" rIns="0" bIns="0" rtlCol="0" anchor="t">
            <a:spAutoFit/>
          </a:bodyPr>
          <a:lstStyle/>
          <a:p>
            <a:pPr>
              <a:lnSpc>
                <a:spcPts val="8799"/>
              </a:lnSpc>
            </a:pPr>
            <a:r>
              <a:rPr lang="en-US" sz="7999">
                <a:solidFill>
                  <a:srgbClr val="FFFFFF"/>
                </a:solidFill>
                <a:latin typeface="Lato Bold"/>
              </a:rPr>
              <a:t>OSCA </a:t>
            </a:r>
            <a:r>
              <a:rPr lang="en-US" sz="7999">
                <a:solidFill>
                  <a:srgbClr val="FFFFFF"/>
                </a:solidFill>
                <a:latin typeface="Lato"/>
              </a:rPr>
              <a:t>- Kampala</a:t>
            </a:r>
          </a:p>
        </p:txBody>
      </p:sp>
      <p:sp>
        <p:nvSpPr>
          <p:cNvPr id="13" name="TextBox 13"/>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01</a:t>
            </a:r>
          </a:p>
        </p:txBody>
      </p:sp>
      <p:sp>
        <p:nvSpPr>
          <p:cNvPr id="14" name="TextBox 14"/>
          <p:cNvSpPr txBox="1"/>
          <p:nvPr/>
        </p:nvSpPr>
        <p:spPr>
          <a:xfrm>
            <a:off x="2275985" y="6398181"/>
            <a:ext cx="7470000" cy="1163081"/>
          </a:xfrm>
          <a:prstGeom prst="rect">
            <a:avLst/>
          </a:prstGeom>
        </p:spPr>
        <p:txBody>
          <a:bodyPr lIns="0" tIns="0" rIns="0" bIns="0" rtlCol="0" anchor="t">
            <a:spAutoFit/>
          </a:bodyPr>
          <a:lstStyle/>
          <a:p>
            <a:pPr>
              <a:lnSpc>
                <a:spcPts val="4712"/>
              </a:lnSpc>
            </a:pPr>
            <a:r>
              <a:rPr lang="en-US" sz="3366">
                <a:solidFill>
                  <a:srgbClr val="FFFFFF"/>
                </a:solidFill>
                <a:latin typeface="HK Grotesk Medium Italics"/>
              </a:rPr>
              <a:t>Sub theme: "Exploring Opportunities in Open Source"</a:t>
            </a:r>
          </a:p>
        </p:txBody>
      </p:sp>
      <p:sp>
        <p:nvSpPr>
          <p:cNvPr id="15" name="TextBox 15"/>
          <p:cNvSpPr txBox="1"/>
          <p:nvPr/>
        </p:nvSpPr>
        <p:spPr>
          <a:xfrm>
            <a:off x="1925913" y="3819913"/>
            <a:ext cx="4350546" cy="727811"/>
          </a:xfrm>
          <a:prstGeom prst="rect">
            <a:avLst/>
          </a:prstGeom>
        </p:spPr>
        <p:txBody>
          <a:bodyPr lIns="0" tIns="0" rIns="0" bIns="0" rtlCol="0" anchor="t">
            <a:spAutoFit/>
          </a:bodyPr>
          <a:lstStyle/>
          <a:p>
            <a:pPr algn="ctr">
              <a:lnSpc>
                <a:spcPts val="5815"/>
              </a:lnSpc>
            </a:pPr>
            <a:r>
              <a:rPr lang="en-US" sz="4153">
                <a:solidFill>
                  <a:srgbClr val="FFFFFF"/>
                </a:solidFill>
                <a:latin typeface="Lato Bold"/>
              </a:rPr>
              <a:t>WELCOME TO</a:t>
            </a:r>
          </a:p>
        </p:txBody>
      </p:sp>
      <p:sp>
        <p:nvSpPr>
          <p:cNvPr id="16" name="TextBox 16"/>
          <p:cNvSpPr txBox="1"/>
          <p:nvPr/>
        </p:nvSpPr>
        <p:spPr>
          <a:xfrm>
            <a:off x="2295035" y="8487194"/>
            <a:ext cx="6389891" cy="390977"/>
          </a:xfrm>
          <a:prstGeom prst="rect">
            <a:avLst/>
          </a:prstGeom>
        </p:spPr>
        <p:txBody>
          <a:bodyPr lIns="0" tIns="0" rIns="0" bIns="0" rtlCol="0" anchor="t">
            <a:spAutoFit/>
          </a:bodyPr>
          <a:lstStyle/>
          <a:p>
            <a:pPr algn="just">
              <a:lnSpc>
                <a:spcPts val="3299"/>
              </a:lnSpc>
            </a:pPr>
            <a:r>
              <a:rPr lang="en-US" sz="2356" spc="353">
                <a:solidFill>
                  <a:srgbClr val="F2994A"/>
                </a:solidFill>
                <a:latin typeface="Lato Bold"/>
              </a:rPr>
              <a:t>AANYU DEBORAH ODUMAN</a:t>
            </a:r>
          </a:p>
        </p:txBody>
      </p:sp>
      <p:sp>
        <p:nvSpPr>
          <p:cNvPr id="17" name="TextBox 17"/>
          <p:cNvSpPr txBox="1"/>
          <p:nvPr/>
        </p:nvSpPr>
        <p:spPr>
          <a:xfrm>
            <a:off x="1763988" y="8884725"/>
            <a:ext cx="8115348" cy="373575"/>
          </a:xfrm>
          <a:prstGeom prst="rect">
            <a:avLst/>
          </a:prstGeom>
        </p:spPr>
        <p:txBody>
          <a:bodyPr lIns="0" tIns="0" rIns="0" bIns="0" rtlCol="0" anchor="t">
            <a:spAutoFit/>
          </a:bodyPr>
          <a:lstStyle/>
          <a:p>
            <a:pPr algn="ctr">
              <a:lnSpc>
                <a:spcPts val="3034"/>
              </a:lnSpc>
            </a:pPr>
            <a:r>
              <a:rPr lang="en-US" sz="2167">
                <a:solidFill>
                  <a:srgbClr val="FFFFFF"/>
                </a:solidFill>
                <a:latin typeface="Lato Italics"/>
              </a:rPr>
              <a:t>Computer Engineer/ Web developer/ Open source contributor</a:t>
            </a:r>
          </a:p>
        </p:txBody>
      </p:sp>
      <p:sp>
        <p:nvSpPr>
          <p:cNvPr id="18" name="TextBox 18"/>
          <p:cNvSpPr txBox="1"/>
          <p:nvPr/>
        </p:nvSpPr>
        <p:spPr>
          <a:xfrm>
            <a:off x="2295035" y="7968958"/>
            <a:ext cx="2175273" cy="386902"/>
          </a:xfrm>
          <a:prstGeom prst="rect">
            <a:avLst/>
          </a:prstGeom>
        </p:spPr>
        <p:txBody>
          <a:bodyPr lIns="0" tIns="0" rIns="0" bIns="0" rtlCol="0" anchor="t">
            <a:spAutoFit/>
          </a:bodyPr>
          <a:lstStyle/>
          <a:p>
            <a:pPr>
              <a:lnSpc>
                <a:spcPts val="3143"/>
              </a:lnSpc>
            </a:pPr>
            <a:r>
              <a:rPr lang="en-US" sz="2245">
                <a:solidFill>
                  <a:srgbClr val="FFFFFF"/>
                </a:solidFill>
                <a:latin typeface="Lato"/>
              </a:rPr>
              <a:t>Guest speaker:</a:t>
            </a:r>
          </a:p>
        </p:txBody>
      </p:sp>
      <p:pic>
        <p:nvPicPr>
          <p:cNvPr id="19" name="Picture 19"/>
          <p:cNvPicPr>
            <a:picLocks noChangeAspect="1"/>
          </p:cNvPicPr>
          <p:nvPr/>
        </p:nvPicPr>
        <p:blipFill>
          <a:blip r:embed="rId7"/>
          <a:srcRect/>
          <a:stretch>
            <a:fillRect/>
          </a:stretch>
        </p:blipFill>
        <p:spPr>
          <a:xfrm>
            <a:off x="848177" y="960343"/>
            <a:ext cx="987109" cy="466563"/>
          </a:xfrm>
          <a:prstGeom prst="rect">
            <a:avLst/>
          </a:prstGeom>
        </p:spPr>
      </p:pic>
      <p:sp>
        <p:nvSpPr>
          <p:cNvPr id="20" name="TextBox 20"/>
          <p:cNvSpPr txBox="1"/>
          <p:nvPr/>
        </p:nvSpPr>
        <p:spPr>
          <a:xfrm>
            <a:off x="869922" y="1529603"/>
            <a:ext cx="736782" cy="256647"/>
          </a:xfrm>
          <a:prstGeom prst="rect">
            <a:avLst/>
          </a:prstGeom>
        </p:spPr>
        <p:txBody>
          <a:bodyPr lIns="0" tIns="0" rIns="0" bIns="0" rtlCol="0" anchor="t">
            <a:spAutoFit/>
          </a:bodyPr>
          <a:lstStyle/>
          <a:p>
            <a:pPr algn="ctr">
              <a:lnSpc>
                <a:spcPts val="2153"/>
              </a:lnSpc>
            </a:pPr>
            <a:r>
              <a:rPr lang="en-US" sz="1538">
                <a:solidFill>
                  <a:srgbClr val="FFFFFF"/>
                </a:solidFill>
                <a:latin typeface="Lato"/>
              </a:rPr>
              <a:t>Kampala</a:t>
            </a:r>
          </a:p>
        </p:txBody>
      </p:sp>
      <p:pic>
        <p:nvPicPr>
          <p:cNvPr id="21" name="Picture 21"/>
          <p:cNvPicPr>
            <a:picLocks noChangeAspect="1"/>
          </p:cNvPicPr>
          <p:nvPr/>
        </p:nvPicPr>
        <p:blipFill>
          <a:blip r:embed="rId8"/>
          <a:srcRect/>
          <a:stretch>
            <a:fillRect/>
          </a:stretch>
        </p:blipFill>
        <p:spPr>
          <a:xfrm>
            <a:off x="2551904" y="688197"/>
            <a:ext cx="2128116" cy="10108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2304560" y="6405901"/>
            <a:ext cx="8119073" cy="4566922"/>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18600" r="11" b="19"/>
              </a:stretch>
            </a:blip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25656" y="1055450"/>
            <a:ext cx="433644" cy="108017"/>
          </a:xfrm>
          <a:prstGeom prst="rect">
            <a:avLst/>
          </a:prstGeom>
        </p:spPr>
      </p:pic>
      <p:sp>
        <p:nvSpPr>
          <p:cNvPr id="8" name="TextBox 8"/>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09</a:t>
            </a:r>
          </a:p>
        </p:txBody>
      </p:sp>
      <p:sp>
        <p:nvSpPr>
          <p:cNvPr id="9" name="TextBox 9"/>
          <p:cNvSpPr txBox="1"/>
          <p:nvPr/>
        </p:nvSpPr>
        <p:spPr>
          <a:xfrm>
            <a:off x="2304560" y="2776623"/>
            <a:ext cx="6355578" cy="3335569"/>
          </a:xfrm>
          <a:prstGeom prst="rect">
            <a:avLst/>
          </a:prstGeom>
        </p:spPr>
        <p:txBody>
          <a:bodyPr lIns="0" tIns="0" rIns="0" bIns="0" rtlCol="0" anchor="t">
            <a:spAutoFit/>
          </a:bodyPr>
          <a:lstStyle/>
          <a:p>
            <a:pPr>
              <a:lnSpc>
                <a:spcPts val="8799"/>
              </a:lnSpc>
            </a:pPr>
            <a:r>
              <a:rPr lang="en-US" sz="7999">
                <a:solidFill>
                  <a:srgbClr val="FFFFFF"/>
                </a:solidFill>
                <a:latin typeface="HK Grotesk Bold"/>
              </a:rPr>
              <a:t>How you can </a:t>
            </a:r>
            <a:r>
              <a:rPr lang="en-US" sz="7999">
                <a:solidFill>
                  <a:srgbClr val="FFC033"/>
                </a:solidFill>
                <a:latin typeface="HK Grotesk Bold"/>
              </a:rPr>
              <a:t>contribute</a:t>
            </a:r>
            <a:r>
              <a:rPr lang="en-US" sz="7999">
                <a:solidFill>
                  <a:srgbClr val="FFFFFF"/>
                </a:solidFill>
                <a:latin typeface="HK Grotesk Bold"/>
              </a:rPr>
              <a:t> to FOSS</a:t>
            </a:r>
          </a:p>
        </p:txBody>
      </p:sp>
      <p:sp>
        <p:nvSpPr>
          <p:cNvPr id="10" name="TextBox 10"/>
          <p:cNvSpPr txBox="1"/>
          <p:nvPr/>
        </p:nvSpPr>
        <p:spPr>
          <a:xfrm>
            <a:off x="11261496" y="1183957"/>
            <a:ext cx="5564160" cy="8974455"/>
          </a:xfrm>
          <a:prstGeom prst="rect">
            <a:avLst/>
          </a:prstGeom>
        </p:spPr>
        <p:txBody>
          <a:bodyPr lIns="0" tIns="0" rIns="0" bIns="0" rtlCol="0" anchor="t">
            <a:spAutoFit/>
          </a:bodyPr>
          <a:lstStyle/>
          <a:p>
            <a:pPr marL="690880" lvl="1" indent="-345440">
              <a:lnSpc>
                <a:spcPts val="4799"/>
              </a:lnSpc>
              <a:buFont typeface="Arial"/>
              <a:buChar char="•"/>
            </a:pPr>
            <a:r>
              <a:rPr lang="en-US" sz="3200" spc="96">
                <a:solidFill>
                  <a:srgbClr val="FFFFFF"/>
                </a:solidFill>
                <a:latin typeface="Lato"/>
              </a:rPr>
              <a:t>Graphic design and Art</a:t>
            </a:r>
          </a:p>
          <a:p>
            <a:pPr marL="690880" lvl="1" indent="-345440">
              <a:lnSpc>
                <a:spcPts val="4799"/>
              </a:lnSpc>
              <a:buFont typeface="Arial"/>
              <a:buChar char="•"/>
            </a:pPr>
            <a:r>
              <a:rPr lang="en-US" sz="3306" spc="99">
                <a:solidFill>
                  <a:srgbClr val="FFFFFF"/>
                </a:solidFill>
                <a:latin typeface="Lato"/>
              </a:rPr>
              <a:t>Programming/ code</a:t>
            </a:r>
          </a:p>
          <a:p>
            <a:pPr marL="690880" lvl="1" indent="-345440">
              <a:lnSpc>
                <a:spcPts val="4799"/>
              </a:lnSpc>
              <a:buFont typeface="Arial"/>
              <a:buChar char="•"/>
            </a:pPr>
            <a:r>
              <a:rPr lang="en-US" sz="3306" spc="99">
                <a:solidFill>
                  <a:srgbClr val="FFFFFF"/>
                </a:solidFill>
                <a:latin typeface="Lato"/>
              </a:rPr>
              <a:t>Documentation writing</a:t>
            </a:r>
          </a:p>
          <a:p>
            <a:pPr marL="690880" lvl="1" indent="-345440">
              <a:lnSpc>
                <a:spcPts val="4799"/>
              </a:lnSpc>
              <a:buFont typeface="Arial"/>
              <a:buChar char="•"/>
            </a:pPr>
            <a:r>
              <a:rPr lang="en-US" sz="3306" spc="99">
                <a:solidFill>
                  <a:srgbClr val="FFFFFF"/>
                </a:solidFill>
                <a:latin typeface="Lato"/>
              </a:rPr>
              <a:t>Testing</a:t>
            </a:r>
          </a:p>
          <a:p>
            <a:pPr marL="690880" lvl="1" indent="-345440">
              <a:lnSpc>
                <a:spcPts val="4799"/>
              </a:lnSpc>
              <a:buFont typeface="Arial"/>
              <a:buChar char="•"/>
            </a:pPr>
            <a:r>
              <a:rPr lang="en-US" sz="3306" spc="99">
                <a:solidFill>
                  <a:srgbClr val="FFFFFF"/>
                </a:solidFill>
                <a:latin typeface="Lato"/>
              </a:rPr>
              <a:t>Localization (translation)</a:t>
            </a:r>
          </a:p>
          <a:p>
            <a:pPr marL="690880" lvl="1" indent="-345440">
              <a:lnSpc>
                <a:spcPts val="4799"/>
              </a:lnSpc>
              <a:buFont typeface="Arial"/>
              <a:buChar char="•"/>
            </a:pPr>
            <a:r>
              <a:rPr lang="en-US" sz="3306" spc="99">
                <a:solidFill>
                  <a:srgbClr val="FFFFFF"/>
                </a:solidFill>
                <a:latin typeface="Lato"/>
              </a:rPr>
              <a:t>Voice artistry</a:t>
            </a:r>
          </a:p>
          <a:p>
            <a:pPr marL="690880" lvl="1" indent="-345440">
              <a:lnSpc>
                <a:spcPts val="4799"/>
              </a:lnSpc>
              <a:buFont typeface="Arial"/>
              <a:buChar char="•"/>
            </a:pPr>
            <a:r>
              <a:rPr lang="en-US" sz="3306" spc="99">
                <a:solidFill>
                  <a:srgbClr val="FFFFFF"/>
                </a:solidFill>
                <a:latin typeface="Lato"/>
              </a:rPr>
              <a:t>Filing bug reports and making recommendations</a:t>
            </a:r>
          </a:p>
          <a:p>
            <a:pPr marL="690879" lvl="1" indent="-345439">
              <a:lnSpc>
                <a:spcPts val="4799"/>
              </a:lnSpc>
              <a:buFont typeface="Arial"/>
              <a:buChar char="•"/>
            </a:pPr>
            <a:r>
              <a:rPr lang="en-US" sz="3306" spc="99">
                <a:solidFill>
                  <a:srgbClr val="FFFFFF"/>
                </a:solidFill>
                <a:latin typeface="Lato"/>
              </a:rPr>
              <a:t>Donations, memberships and subscriptions, product purchases, paid support</a:t>
            </a:r>
          </a:p>
          <a:p>
            <a:pPr marL="690879" lvl="1" indent="-345439">
              <a:lnSpc>
                <a:spcPts val="4799"/>
              </a:lnSpc>
              <a:buFont typeface="Arial"/>
              <a:buChar char="•"/>
            </a:pPr>
            <a:r>
              <a:rPr lang="en-US" sz="3199" spc="95">
                <a:solidFill>
                  <a:srgbClr val="FFFFFF"/>
                </a:solidFill>
                <a:latin typeface="Lato"/>
              </a:rPr>
              <a:t>Data science</a:t>
            </a:r>
          </a:p>
          <a:p>
            <a:pPr marL="690879" lvl="1" indent="-345439">
              <a:lnSpc>
                <a:spcPts val="4799"/>
              </a:lnSpc>
              <a:buFont typeface="Arial"/>
              <a:buChar char="•"/>
            </a:pPr>
            <a:r>
              <a:rPr lang="en-US" sz="3199" spc="95">
                <a:solidFill>
                  <a:srgbClr val="FFFFFF"/>
                </a:solidFill>
                <a:latin typeface="Lato"/>
              </a:rPr>
              <a:t>project marketing</a:t>
            </a:r>
          </a:p>
          <a:p>
            <a:pPr marL="690879" lvl="1" indent="-345439" algn="l">
              <a:lnSpc>
                <a:spcPts val="4799"/>
              </a:lnSpc>
              <a:buFont typeface="Arial"/>
              <a:buChar char="•"/>
            </a:pPr>
            <a:endParaRPr lang="en-US" sz="3199" spc="95">
              <a:solidFill>
                <a:srgbClr val="FFFFFF"/>
              </a:solidFill>
              <a:latin typeface="Lato"/>
            </a:endParaRPr>
          </a:p>
        </p:txBody>
      </p:sp>
      <p:sp>
        <p:nvSpPr>
          <p:cNvPr id="11" name="TextBox 11"/>
          <p:cNvSpPr txBox="1"/>
          <p:nvPr/>
        </p:nvSpPr>
        <p:spPr>
          <a:xfrm>
            <a:off x="838200" y="1485900"/>
            <a:ext cx="874084" cy="277255"/>
          </a:xfrm>
          <a:prstGeom prst="rect">
            <a:avLst/>
          </a:prstGeom>
        </p:spPr>
        <p:txBody>
          <a:bodyPr wrap="square" lIns="0" tIns="0" rIns="0" bIns="0" rtlCol="0" anchor="t">
            <a:spAutoFit/>
          </a:bodyPr>
          <a:lstStyle/>
          <a:p>
            <a:pPr algn="ctr">
              <a:lnSpc>
                <a:spcPts val="2379"/>
              </a:lnSpc>
            </a:pPr>
            <a:r>
              <a:rPr lang="en-US" sz="1600" dirty="0">
                <a:solidFill>
                  <a:srgbClr val="FFFFFF"/>
                </a:solidFill>
                <a:latin typeface="Lato"/>
              </a:rPr>
              <a:t>Kampala</a:t>
            </a:r>
          </a:p>
        </p:txBody>
      </p:sp>
      <p:grpSp>
        <p:nvGrpSpPr>
          <p:cNvPr id="12" name="Group 12"/>
          <p:cNvGrpSpPr/>
          <p:nvPr/>
        </p:nvGrpSpPr>
        <p:grpSpPr>
          <a:xfrm>
            <a:off x="881738" y="763042"/>
            <a:ext cx="3385462" cy="886772"/>
            <a:chOff x="0" y="0"/>
            <a:chExt cx="4471894" cy="1182362"/>
          </a:xfrm>
        </p:grpSpPr>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1073" y="360322"/>
              <a:ext cx="461718" cy="461718"/>
            </a:xfrm>
            <a:prstGeom prst="rect">
              <a:avLst/>
            </a:prstGeom>
          </p:spPr>
        </p:pic>
        <p:pic>
          <p:nvPicPr>
            <p:cNvPr id="14" name="Picture 14"/>
            <p:cNvPicPr>
              <a:picLocks noChangeAspect="1"/>
            </p:cNvPicPr>
            <p:nvPr/>
          </p:nvPicPr>
          <p:blipFill>
            <a:blip r:embed="rId8"/>
            <a:srcRect/>
            <a:stretch>
              <a:fillRect/>
            </a:stretch>
          </p:blipFill>
          <p:spPr>
            <a:xfrm>
              <a:off x="0" y="318320"/>
              <a:ext cx="1154587" cy="545723"/>
            </a:xfrm>
            <a:prstGeom prst="rect">
              <a:avLst/>
            </a:prstGeom>
          </p:spPr>
        </p:pic>
        <p:pic>
          <p:nvPicPr>
            <p:cNvPr id="15" name="Picture 15"/>
            <p:cNvPicPr>
              <a:picLocks noChangeAspect="1"/>
            </p:cNvPicPr>
            <p:nvPr/>
          </p:nvPicPr>
          <p:blipFill>
            <a:blip r:embed="rId9"/>
            <a:srcRect/>
            <a:stretch>
              <a:fillRect/>
            </a:stretch>
          </p:blipFill>
          <p:spPr>
            <a:xfrm>
              <a:off x="1982711" y="0"/>
              <a:ext cx="2489183" cy="1182362"/>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10</a:t>
            </a:r>
          </a:p>
        </p:txBody>
      </p:sp>
      <p:sp>
        <p:nvSpPr>
          <p:cNvPr id="6" name="TextBox 6"/>
          <p:cNvSpPr txBox="1"/>
          <p:nvPr/>
        </p:nvSpPr>
        <p:spPr>
          <a:xfrm>
            <a:off x="2931699" y="988775"/>
            <a:ext cx="10831865" cy="1036242"/>
          </a:xfrm>
          <a:prstGeom prst="rect">
            <a:avLst/>
          </a:prstGeom>
        </p:spPr>
        <p:txBody>
          <a:bodyPr lIns="0" tIns="0" rIns="0" bIns="0" rtlCol="0" anchor="t">
            <a:spAutoFit/>
          </a:bodyPr>
          <a:lstStyle/>
          <a:p>
            <a:pPr>
              <a:lnSpc>
                <a:spcPts val="8320"/>
              </a:lnSpc>
            </a:pPr>
            <a:r>
              <a:rPr lang="en-US" sz="6400">
                <a:solidFill>
                  <a:srgbClr val="FFFFFF"/>
                </a:solidFill>
                <a:latin typeface="Lato Bold"/>
              </a:rPr>
              <a:t>Where to </a:t>
            </a:r>
            <a:r>
              <a:rPr lang="en-US" sz="6400">
                <a:solidFill>
                  <a:srgbClr val="F2994A"/>
                </a:solidFill>
                <a:latin typeface="Lato Bold"/>
              </a:rPr>
              <a:t>start</a:t>
            </a:r>
            <a:r>
              <a:rPr lang="en-US" sz="6400">
                <a:solidFill>
                  <a:srgbClr val="FFFFFF"/>
                </a:solidFill>
                <a:latin typeface="Lato Bold"/>
              </a:rPr>
              <a:t>?</a:t>
            </a:r>
          </a:p>
        </p:txBody>
      </p:sp>
      <p:grpSp>
        <p:nvGrpSpPr>
          <p:cNvPr id="7" name="Group 7"/>
          <p:cNvGrpSpPr/>
          <p:nvPr/>
        </p:nvGrpSpPr>
        <p:grpSpPr>
          <a:xfrm>
            <a:off x="2941224" y="3092646"/>
            <a:ext cx="7791899" cy="2948666"/>
            <a:chOff x="0" y="0"/>
            <a:chExt cx="7494508" cy="2836125"/>
          </a:xfrm>
        </p:grpSpPr>
        <p:sp>
          <p:nvSpPr>
            <p:cNvPr id="8" name="Freeform 8"/>
            <p:cNvSpPr/>
            <p:nvPr/>
          </p:nvSpPr>
          <p:spPr>
            <a:xfrm>
              <a:off x="0" y="0"/>
              <a:ext cx="7494508" cy="2836125"/>
            </a:xfrm>
            <a:custGeom>
              <a:avLst/>
              <a:gdLst/>
              <a:ahLst/>
              <a:cxnLst/>
              <a:rect l="l" t="t" r="r" b="b"/>
              <a:pathLst>
                <a:path w="7494508" h="2836125">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grpSp>
        <p:nvGrpSpPr>
          <p:cNvPr id="9" name="Group 9"/>
          <p:cNvGrpSpPr/>
          <p:nvPr/>
        </p:nvGrpSpPr>
        <p:grpSpPr>
          <a:xfrm>
            <a:off x="2941224" y="6698393"/>
            <a:ext cx="7791899" cy="2948666"/>
            <a:chOff x="0" y="0"/>
            <a:chExt cx="7494508" cy="2836125"/>
          </a:xfrm>
        </p:grpSpPr>
        <p:sp>
          <p:nvSpPr>
            <p:cNvPr id="10" name="Freeform 10"/>
            <p:cNvSpPr/>
            <p:nvPr/>
          </p:nvSpPr>
          <p:spPr>
            <a:xfrm>
              <a:off x="0" y="0"/>
              <a:ext cx="7494508" cy="2836125"/>
            </a:xfrm>
            <a:custGeom>
              <a:avLst/>
              <a:gdLst/>
              <a:ahLst/>
              <a:cxnLst/>
              <a:rect l="l" t="t" r="r" b="b"/>
              <a:pathLst>
                <a:path w="7494508" h="2836125">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BF9FA"/>
            </a:solidFill>
          </p:spPr>
        </p:sp>
      </p:grpSp>
      <p:grpSp>
        <p:nvGrpSpPr>
          <p:cNvPr id="11" name="Group 11"/>
          <p:cNvGrpSpPr/>
          <p:nvPr/>
        </p:nvGrpSpPr>
        <p:grpSpPr>
          <a:xfrm>
            <a:off x="11326670" y="3092646"/>
            <a:ext cx="7791899" cy="2948666"/>
            <a:chOff x="0" y="0"/>
            <a:chExt cx="7494508" cy="2836125"/>
          </a:xfrm>
        </p:grpSpPr>
        <p:sp>
          <p:nvSpPr>
            <p:cNvPr id="12" name="Freeform 12"/>
            <p:cNvSpPr/>
            <p:nvPr/>
          </p:nvSpPr>
          <p:spPr>
            <a:xfrm>
              <a:off x="0" y="0"/>
              <a:ext cx="7494508" cy="2836125"/>
            </a:xfrm>
            <a:custGeom>
              <a:avLst/>
              <a:gdLst/>
              <a:ahLst/>
              <a:cxnLst/>
              <a:rect l="l" t="t" r="r" b="b"/>
              <a:pathLst>
                <a:path w="7494508" h="2836125">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BF9FA"/>
            </a:solidFill>
          </p:spPr>
        </p:sp>
      </p:grpSp>
      <p:grpSp>
        <p:nvGrpSpPr>
          <p:cNvPr id="13" name="Group 13"/>
          <p:cNvGrpSpPr/>
          <p:nvPr/>
        </p:nvGrpSpPr>
        <p:grpSpPr>
          <a:xfrm>
            <a:off x="11326670" y="6698393"/>
            <a:ext cx="7791899" cy="2948666"/>
            <a:chOff x="0" y="0"/>
            <a:chExt cx="7494508" cy="2836125"/>
          </a:xfrm>
        </p:grpSpPr>
        <p:sp>
          <p:nvSpPr>
            <p:cNvPr id="14" name="Freeform 14"/>
            <p:cNvSpPr/>
            <p:nvPr/>
          </p:nvSpPr>
          <p:spPr>
            <a:xfrm>
              <a:off x="0" y="0"/>
              <a:ext cx="7494508" cy="2836125"/>
            </a:xfrm>
            <a:custGeom>
              <a:avLst/>
              <a:gdLst/>
              <a:ahLst/>
              <a:cxnLst/>
              <a:rect l="l" t="t" r="r" b="b"/>
              <a:pathLst>
                <a:path w="7494508" h="2836125">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55450"/>
            <a:ext cx="433644" cy="108017"/>
          </a:xfrm>
          <a:prstGeom prst="rect">
            <a:avLst/>
          </a:prstGeom>
        </p:spPr>
      </p:pic>
      <p:grpSp>
        <p:nvGrpSpPr>
          <p:cNvPr id="16" name="Group 16"/>
          <p:cNvGrpSpPr/>
          <p:nvPr/>
        </p:nvGrpSpPr>
        <p:grpSpPr>
          <a:xfrm>
            <a:off x="3684562" y="3484314"/>
            <a:ext cx="5459438" cy="2260581"/>
            <a:chOff x="0" y="0"/>
            <a:chExt cx="7279251" cy="3014107"/>
          </a:xfrm>
        </p:grpSpPr>
        <p:sp>
          <p:nvSpPr>
            <p:cNvPr id="17" name="TextBox 17"/>
            <p:cNvSpPr txBox="1"/>
            <p:nvPr/>
          </p:nvSpPr>
          <p:spPr>
            <a:xfrm>
              <a:off x="0" y="-66675"/>
              <a:ext cx="7279251" cy="625709"/>
            </a:xfrm>
            <a:prstGeom prst="rect">
              <a:avLst/>
            </a:prstGeom>
          </p:spPr>
          <p:txBody>
            <a:bodyPr lIns="0" tIns="0" rIns="0" bIns="0" rtlCol="0" anchor="t">
              <a:spAutoFit/>
            </a:bodyPr>
            <a:lstStyle/>
            <a:p>
              <a:pPr>
                <a:lnSpc>
                  <a:spcPts val="3920"/>
                </a:lnSpc>
              </a:pPr>
              <a:r>
                <a:rPr lang="en-US" sz="2800">
                  <a:solidFill>
                    <a:srgbClr val="2E2E2E"/>
                  </a:solidFill>
                  <a:latin typeface="Lato Bold"/>
                </a:rPr>
                <a:t>Self awareness</a:t>
              </a:r>
            </a:p>
          </p:txBody>
        </p:sp>
        <p:sp>
          <p:nvSpPr>
            <p:cNvPr id="18" name="TextBox 18"/>
            <p:cNvSpPr txBox="1"/>
            <p:nvPr/>
          </p:nvSpPr>
          <p:spPr>
            <a:xfrm>
              <a:off x="0" y="814468"/>
              <a:ext cx="7279251" cy="2199640"/>
            </a:xfrm>
            <a:prstGeom prst="rect">
              <a:avLst/>
            </a:prstGeom>
          </p:spPr>
          <p:txBody>
            <a:bodyPr lIns="0" tIns="0" rIns="0" bIns="0" rtlCol="0" anchor="t">
              <a:spAutoFit/>
            </a:bodyPr>
            <a:lstStyle/>
            <a:p>
              <a:pPr>
                <a:lnSpc>
                  <a:spcPts val="3300"/>
                </a:lnSpc>
              </a:pPr>
              <a:r>
                <a:rPr lang="en-US" sz="2199" spc="43">
                  <a:solidFill>
                    <a:srgbClr val="2E2E2E"/>
                  </a:solidFill>
                  <a:latin typeface="Lato"/>
                </a:rPr>
                <a:t>What are your interests or talents? What skills do you have? What programming languages are you proficient in?</a:t>
              </a:r>
            </a:p>
            <a:p>
              <a:pPr>
                <a:lnSpc>
                  <a:spcPts val="3299"/>
                </a:lnSpc>
              </a:pPr>
              <a:endParaRPr lang="en-US" sz="2199" spc="43">
                <a:solidFill>
                  <a:srgbClr val="2E2E2E"/>
                </a:solidFill>
                <a:latin typeface="Lato"/>
              </a:endParaRPr>
            </a:p>
          </p:txBody>
        </p:sp>
      </p:grpSp>
      <p:grpSp>
        <p:nvGrpSpPr>
          <p:cNvPr id="19" name="Group 19"/>
          <p:cNvGrpSpPr/>
          <p:nvPr/>
        </p:nvGrpSpPr>
        <p:grpSpPr>
          <a:xfrm>
            <a:off x="3684562" y="7278655"/>
            <a:ext cx="6357530" cy="1788141"/>
            <a:chOff x="0" y="0"/>
            <a:chExt cx="8476706" cy="2384188"/>
          </a:xfrm>
        </p:grpSpPr>
        <p:sp>
          <p:nvSpPr>
            <p:cNvPr id="20" name="TextBox 20"/>
            <p:cNvSpPr txBox="1"/>
            <p:nvPr/>
          </p:nvSpPr>
          <p:spPr>
            <a:xfrm>
              <a:off x="0" y="-66675"/>
              <a:ext cx="8476706"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Do you fit into the community?</a:t>
              </a:r>
            </a:p>
          </p:txBody>
        </p:sp>
        <p:sp>
          <p:nvSpPr>
            <p:cNvPr id="21" name="TextBox 21"/>
            <p:cNvSpPr txBox="1"/>
            <p:nvPr/>
          </p:nvSpPr>
          <p:spPr>
            <a:xfrm>
              <a:off x="0" y="823993"/>
              <a:ext cx="8476706" cy="1560195"/>
            </a:xfrm>
            <a:prstGeom prst="rect">
              <a:avLst/>
            </a:prstGeom>
          </p:spPr>
          <p:txBody>
            <a:bodyPr lIns="0" tIns="0" rIns="0" bIns="0" rtlCol="0" anchor="t">
              <a:spAutoFit/>
            </a:bodyPr>
            <a:lstStyle/>
            <a:p>
              <a:pPr>
                <a:lnSpc>
                  <a:spcPts val="3149"/>
                </a:lnSpc>
              </a:pPr>
              <a:r>
                <a:rPr lang="en-US" sz="2099" spc="41">
                  <a:solidFill>
                    <a:srgbClr val="0A2237"/>
                  </a:solidFill>
                  <a:latin typeface="Lato"/>
                </a:rPr>
                <a:t>Do you feel comfortable interacting with the community members? Project guidelines. Procedures to filing issues and bug reports, etc</a:t>
              </a:r>
            </a:p>
          </p:txBody>
        </p:sp>
      </p:grpSp>
      <p:grpSp>
        <p:nvGrpSpPr>
          <p:cNvPr id="22" name="Group 22"/>
          <p:cNvGrpSpPr/>
          <p:nvPr/>
        </p:nvGrpSpPr>
        <p:grpSpPr>
          <a:xfrm>
            <a:off x="12070007" y="3484314"/>
            <a:ext cx="5387607" cy="2260581"/>
            <a:chOff x="0" y="0"/>
            <a:chExt cx="7183476" cy="3014108"/>
          </a:xfrm>
        </p:grpSpPr>
        <p:sp>
          <p:nvSpPr>
            <p:cNvPr id="23" name="TextBox 23"/>
            <p:cNvSpPr txBox="1"/>
            <p:nvPr/>
          </p:nvSpPr>
          <p:spPr>
            <a:xfrm>
              <a:off x="0" y="-66675"/>
              <a:ext cx="7183476"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Skill requirements of project</a:t>
              </a:r>
            </a:p>
          </p:txBody>
        </p:sp>
        <p:sp>
          <p:nvSpPr>
            <p:cNvPr id="24" name="TextBox 24"/>
            <p:cNvSpPr txBox="1"/>
            <p:nvPr/>
          </p:nvSpPr>
          <p:spPr>
            <a:xfrm>
              <a:off x="0" y="814468"/>
              <a:ext cx="7183476" cy="2199640"/>
            </a:xfrm>
            <a:prstGeom prst="rect">
              <a:avLst/>
            </a:prstGeom>
          </p:spPr>
          <p:txBody>
            <a:bodyPr lIns="0" tIns="0" rIns="0" bIns="0" rtlCol="0" anchor="t">
              <a:spAutoFit/>
            </a:bodyPr>
            <a:lstStyle/>
            <a:p>
              <a:pPr>
                <a:lnSpc>
                  <a:spcPts val="3300"/>
                </a:lnSpc>
              </a:pPr>
              <a:r>
                <a:rPr lang="en-US" sz="2199" spc="43">
                  <a:solidFill>
                    <a:srgbClr val="0A2237"/>
                  </a:solidFill>
                  <a:latin typeface="Lato"/>
                </a:rPr>
                <a:t>What are the skill requirements of the FOSS project you’re looking to contribute to?</a:t>
              </a:r>
            </a:p>
            <a:p>
              <a:pPr>
                <a:lnSpc>
                  <a:spcPts val="3299"/>
                </a:lnSpc>
              </a:pPr>
              <a:endParaRPr lang="en-US" sz="2199" spc="43">
                <a:solidFill>
                  <a:srgbClr val="0A2237"/>
                </a:solidFill>
                <a:latin typeface="Lato"/>
              </a:endParaRPr>
            </a:p>
          </p:txBody>
        </p:sp>
      </p:grpSp>
      <p:grpSp>
        <p:nvGrpSpPr>
          <p:cNvPr id="25" name="Group 25"/>
          <p:cNvGrpSpPr/>
          <p:nvPr/>
        </p:nvGrpSpPr>
        <p:grpSpPr>
          <a:xfrm>
            <a:off x="12070007" y="7278655"/>
            <a:ext cx="4972471" cy="1788141"/>
            <a:chOff x="0" y="0"/>
            <a:chExt cx="6629961" cy="2384188"/>
          </a:xfrm>
        </p:grpSpPr>
        <p:sp>
          <p:nvSpPr>
            <p:cNvPr id="26" name="TextBox 26"/>
            <p:cNvSpPr txBox="1"/>
            <p:nvPr/>
          </p:nvSpPr>
          <p:spPr>
            <a:xfrm>
              <a:off x="0" y="-66675"/>
              <a:ext cx="6629961" cy="625709"/>
            </a:xfrm>
            <a:prstGeom prst="rect">
              <a:avLst/>
            </a:prstGeom>
          </p:spPr>
          <p:txBody>
            <a:bodyPr lIns="0" tIns="0" rIns="0" bIns="0" rtlCol="0" anchor="t">
              <a:spAutoFit/>
            </a:bodyPr>
            <a:lstStyle/>
            <a:p>
              <a:pPr>
                <a:lnSpc>
                  <a:spcPts val="3919"/>
                </a:lnSpc>
              </a:pPr>
              <a:r>
                <a:rPr lang="en-US" sz="2799">
                  <a:solidFill>
                    <a:srgbClr val="2E2E2E"/>
                  </a:solidFill>
                  <a:latin typeface="Lato Bold"/>
                </a:rPr>
                <a:t>Get to know GitHub</a:t>
              </a:r>
            </a:p>
          </p:txBody>
        </p:sp>
        <p:sp>
          <p:nvSpPr>
            <p:cNvPr id="27" name="TextBox 27"/>
            <p:cNvSpPr txBox="1"/>
            <p:nvPr/>
          </p:nvSpPr>
          <p:spPr>
            <a:xfrm>
              <a:off x="0" y="823993"/>
              <a:ext cx="6629961" cy="1560195"/>
            </a:xfrm>
            <a:prstGeom prst="rect">
              <a:avLst/>
            </a:prstGeom>
          </p:spPr>
          <p:txBody>
            <a:bodyPr lIns="0" tIns="0" rIns="0" bIns="0" rtlCol="0" anchor="t">
              <a:spAutoFit/>
            </a:bodyPr>
            <a:lstStyle/>
            <a:p>
              <a:pPr>
                <a:lnSpc>
                  <a:spcPts val="3149"/>
                </a:lnSpc>
              </a:pPr>
              <a:r>
                <a:rPr lang="en-US" sz="2099" spc="41">
                  <a:solidFill>
                    <a:srgbClr val="2E2E2E"/>
                  </a:solidFill>
                  <a:latin typeface="Lato"/>
                </a:rPr>
                <a:t>I thought i knew GitHub until I started contributing to my first opensource  project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88906" y="0"/>
            <a:ext cx="15510188" cy="102577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788824" y="4111750"/>
            <a:ext cx="17489493" cy="4430654"/>
            <a:chOff x="0" y="0"/>
            <a:chExt cx="16821977" cy="4261551"/>
          </a:xfrm>
        </p:grpSpPr>
        <p:sp>
          <p:nvSpPr>
            <p:cNvPr id="6" name="Freeform 6"/>
            <p:cNvSpPr/>
            <p:nvPr/>
          </p:nvSpPr>
          <p:spPr>
            <a:xfrm>
              <a:off x="0" y="0"/>
              <a:ext cx="16821978" cy="4261551"/>
            </a:xfrm>
            <a:custGeom>
              <a:avLst/>
              <a:gdLst/>
              <a:ahLst/>
              <a:cxnLst/>
              <a:rect l="l" t="t" r="r" b="b"/>
              <a:pathLst>
                <a:path w="16821978" h="4261551">
                  <a:moveTo>
                    <a:pt x="16517178" y="0"/>
                  </a:moveTo>
                  <a:lnTo>
                    <a:pt x="304800" y="0"/>
                  </a:lnTo>
                  <a:cubicBezTo>
                    <a:pt x="135890" y="0"/>
                    <a:pt x="0" y="135890"/>
                    <a:pt x="0" y="304800"/>
                  </a:cubicBezTo>
                  <a:lnTo>
                    <a:pt x="0" y="3956751"/>
                  </a:lnTo>
                  <a:cubicBezTo>
                    <a:pt x="0" y="4125661"/>
                    <a:pt x="135890" y="4261551"/>
                    <a:pt x="304800" y="4261551"/>
                  </a:cubicBezTo>
                  <a:lnTo>
                    <a:pt x="16517178" y="4261551"/>
                  </a:lnTo>
                  <a:cubicBezTo>
                    <a:pt x="16686087" y="4261551"/>
                    <a:pt x="16821978" y="4125661"/>
                    <a:pt x="16821978" y="3956751"/>
                  </a:cubicBezTo>
                  <a:lnTo>
                    <a:pt x="16821978" y="304800"/>
                  </a:lnTo>
                  <a:cubicBezTo>
                    <a:pt x="16821978" y="135890"/>
                    <a:pt x="16686087" y="0"/>
                    <a:pt x="16517178" y="0"/>
                  </a:cubicBezTo>
                  <a:close/>
                </a:path>
              </a:pathLst>
            </a:custGeom>
            <a:solidFill>
              <a:srgbClr val="FBF9FA"/>
            </a:solidFill>
          </p:spPr>
        </p:sp>
      </p:grpSp>
      <p:sp>
        <p:nvSpPr>
          <p:cNvPr id="7" name="TextBox 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Lato"/>
              </a:rPr>
              <a:t>11</a:t>
            </a:r>
          </a:p>
        </p:txBody>
      </p:sp>
      <p:sp>
        <p:nvSpPr>
          <p:cNvPr id="8" name="TextBox 8"/>
          <p:cNvSpPr txBox="1"/>
          <p:nvPr/>
        </p:nvSpPr>
        <p:spPr>
          <a:xfrm>
            <a:off x="2838489" y="1076563"/>
            <a:ext cx="8695082" cy="1138315"/>
          </a:xfrm>
          <a:prstGeom prst="rect">
            <a:avLst/>
          </a:prstGeom>
        </p:spPr>
        <p:txBody>
          <a:bodyPr lIns="0" tIns="0" rIns="0" bIns="0" rtlCol="0" anchor="t">
            <a:spAutoFit/>
          </a:bodyPr>
          <a:lstStyle/>
          <a:p>
            <a:pPr>
              <a:lnSpc>
                <a:spcPts val="8800"/>
              </a:lnSpc>
            </a:pPr>
            <a:r>
              <a:rPr lang="en-US" sz="8000">
                <a:solidFill>
                  <a:srgbClr val="FFFFFF"/>
                </a:solidFill>
                <a:latin typeface="Lato Bold"/>
              </a:rPr>
              <a:t>How to </a:t>
            </a:r>
            <a:r>
              <a:rPr lang="en-US" sz="8000">
                <a:solidFill>
                  <a:srgbClr val="F2994A"/>
                </a:solidFill>
                <a:latin typeface="Lato Bold"/>
              </a:rPr>
              <a:t>start?</a:t>
            </a:r>
          </a:p>
        </p:txBody>
      </p:sp>
      <p:sp>
        <p:nvSpPr>
          <p:cNvPr id="9" name="TextBox 9"/>
          <p:cNvSpPr txBox="1"/>
          <p:nvPr/>
        </p:nvSpPr>
        <p:spPr>
          <a:xfrm>
            <a:off x="2838489" y="9083608"/>
            <a:ext cx="8499445" cy="485950"/>
          </a:xfrm>
          <a:prstGeom prst="rect">
            <a:avLst/>
          </a:prstGeom>
        </p:spPr>
        <p:txBody>
          <a:bodyPr lIns="0" tIns="0" rIns="0" bIns="0" rtlCol="0" anchor="t">
            <a:spAutoFit/>
          </a:bodyPr>
          <a:lstStyle/>
          <a:p>
            <a:pPr>
              <a:lnSpc>
                <a:spcPts val="3919"/>
              </a:lnSpc>
            </a:pPr>
            <a:r>
              <a:rPr lang="en-US" sz="2800">
                <a:solidFill>
                  <a:srgbClr val="FFFFFF"/>
                </a:solidFill>
                <a:latin typeface="Lato"/>
              </a:rPr>
              <a:t>Continued on next slide...</a:t>
            </a:r>
          </a:p>
        </p:txBody>
      </p:sp>
      <p:grpSp>
        <p:nvGrpSpPr>
          <p:cNvPr id="10" name="Group 10"/>
          <p:cNvGrpSpPr/>
          <p:nvPr/>
        </p:nvGrpSpPr>
        <p:grpSpPr>
          <a:xfrm>
            <a:off x="3838912" y="5012922"/>
            <a:ext cx="2693771" cy="2988291"/>
            <a:chOff x="0" y="0"/>
            <a:chExt cx="3591694" cy="3984388"/>
          </a:xfrm>
        </p:grpSpPr>
        <p:sp>
          <p:nvSpPr>
            <p:cNvPr id="11" name="TextBox 11"/>
            <p:cNvSpPr txBox="1"/>
            <p:nvPr/>
          </p:nvSpPr>
          <p:spPr>
            <a:xfrm>
              <a:off x="0" y="-66675"/>
              <a:ext cx="3591694"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Understand</a:t>
              </a:r>
            </a:p>
          </p:txBody>
        </p:sp>
        <p:sp>
          <p:nvSpPr>
            <p:cNvPr id="12" name="TextBox 12"/>
            <p:cNvSpPr txBox="1"/>
            <p:nvPr/>
          </p:nvSpPr>
          <p:spPr>
            <a:xfrm>
              <a:off x="0" y="823993"/>
              <a:ext cx="3591694" cy="3160395"/>
            </a:xfrm>
            <a:prstGeom prst="rect">
              <a:avLst/>
            </a:prstGeom>
          </p:spPr>
          <p:txBody>
            <a:bodyPr lIns="0" tIns="0" rIns="0" bIns="0" rtlCol="0" anchor="t">
              <a:spAutoFit/>
            </a:bodyPr>
            <a:lstStyle/>
            <a:p>
              <a:pPr>
                <a:lnSpc>
                  <a:spcPts val="3149"/>
                </a:lnSpc>
              </a:pPr>
              <a:r>
                <a:rPr lang="en-US" sz="2099" spc="41">
                  <a:solidFill>
                    <a:srgbClr val="0A2237"/>
                  </a:solidFill>
                  <a:latin typeface="Lato"/>
                </a:rPr>
                <a:t>Understand the project's goals, objectives. What they’re trying to achieve? How do you fit into that picture?</a:t>
              </a:r>
            </a:p>
          </p:txBody>
        </p:sp>
      </p:grpSp>
      <p:grpSp>
        <p:nvGrpSpPr>
          <p:cNvPr id="13" name="Group 13"/>
          <p:cNvGrpSpPr/>
          <p:nvPr/>
        </p:nvGrpSpPr>
        <p:grpSpPr>
          <a:xfrm>
            <a:off x="7314002" y="5012922"/>
            <a:ext cx="2921067" cy="2988291"/>
            <a:chOff x="0" y="0"/>
            <a:chExt cx="3894756" cy="3984388"/>
          </a:xfrm>
        </p:grpSpPr>
        <p:sp>
          <p:nvSpPr>
            <p:cNvPr id="14" name="TextBox 14"/>
            <p:cNvSpPr txBox="1"/>
            <p:nvPr/>
          </p:nvSpPr>
          <p:spPr>
            <a:xfrm>
              <a:off x="0" y="-66675"/>
              <a:ext cx="3894756" cy="625709"/>
            </a:xfrm>
            <a:prstGeom prst="rect">
              <a:avLst/>
            </a:prstGeom>
          </p:spPr>
          <p:txBody>
            <a:bodyPr lIns="0" tIns="0" rIns="0" bIns="0" rtlCol="0" anchor="t">
              <a:spAutoFit/>
            </a:bodyPr>
            <a:lstStyle/>
            <a:p>
              <a:pPr>
                <a:lnSpc>
                  <a:spcPts val="3920"/>
                </a:lnSpc>
              </a:pPr>
              <a:r>
                <a:rPr lang="en-US" sz="2800">
                  <a:solidFill>
                    <a:srgbClr val="0A2237"/>
                  </a:solidFill>
                  <a:latin typeface="Lato Bold"/>
                </a:rPr>
                <a:t>Acquaint yourself</a:t>
              </a:r>
            </a:p>
          </p:txBody>
        </p:sp>
        <p:sp>
          <p:nvSpPr>
            <p:cNvPr id="15" name="TextBox 15"/>
            <p:cNvSpPr txBox="1"/>
            <p:nvPr/>
          </p:nvSpPr>
          <p:spPr>
            <a:xfrm>
              <a:off x="0" y="823993"/>
              <a:ext cx="3894756" cy="3160395"/>
            </a:xfrm>
            <a:prstGeom prst="rect">
              <a:avLst/>
            </a:prstGeom>
          </p:spPr>
          <p:txBody>
            <a:bodyPr lIns="0" tIns="0" rIns="0" bIns="0" rtlCol="0" anchor="t">
              <a:spAutoFit/>
            </a:bodyPr>
            <a:lstStyle/>
            <a:p>
              <a:pPr>
                <a:lnSpc>
                  <a:spcPts val="3149"/>
                </a:lnSpc>
              </a:pPr>
              <a:r>
                <a:rPr lang="en-US" sz="2099" spc="41">
                  <a:solidFill>
                    <a:srgbClr val="0A2237"/>
                  </a:solidFill>
                  <a:latin typeface="Lato"/>
                </a:rPr>
                <a:t>What role will you play? Read and understand  the contribution guidelines/ documentation</a:t>
              </a:r>
            </a:p>
          </p:txBody>
        </p:sp>
      </p:grpSp>
      <p:grpSp>
        <p:nvGrpSpPr>
          <p:cNvPr id="16" name="Group 16"/>
          <p:cNvGrpSpPr/>
          <p:nvPr/>
        </p:nvGrpSpPr>
        <p:grpSpPr>
          <a:xfrm>
            <a:off x="10789092" y="5012922"/>
            <a:ext cx="2805459" cy="2278536"/>
            <a:chOff x="0" y="0"/>
            <a:chExt cx="3740613" cy="3038048"/>
          </a:xfrm>
        </p:grpSpPr>
        <p:sp>
          <p:nvSpPr>
            <p:cNvPr id="17" name="TextBox 17"/>
            <p:cNvSpPr txBox="1"/>
            <p:nvPr/>
          </p:nvSpPr>
          <p:spPr>
            <a:xfrm>
              <a:off x="0" y="-66675"/>
              <a:ext cx="3740613" cy="1279569"/>
            </a:xfrm>
            <a:prstGeom prst="rect">
              <a:avLst/>
            </a:prstGeom>
          </p:spPr>
          <p:txBody>
            <a:bodyPr lIns="0" tIns="0" rIns="0" bIns="0" rtlCol="0" anchor="t">
              <a:spAutoFit/>
            </a:bodyPr>
            <a:lstStyle/>
            <a:p>
              <a:pPr>
                <a:lnSpc>
                  <a:spcPts val="3919"/>
                </a:lnSpc>
              </a:pPr>
              <a:r>
                <a:rPr lang="en-US" sz="2800">
                  <a:solidFill>
                    <a:srgbClr val="0A2237"/>
                  </a:solidFill>
                  <a:latin typeface="Lato Bold"/>
                </a:rPr>
                <a:t>See it for yourself</a:t>
              </a:r>
            </a:p>
          </p:txBody>
        </p:sp>
        <p:sp>
          <p:nvSpPr>
            <p:cNvPr id="18" name="TextBox 18"/>
            <p:cNvSpPr txBox="1"/>
            <p:nvPr/>
          </p:nvSpPr>
          <p:spPr>
            <a:xfrm>
              <a:off x="0" y="1477853"/>
              <a:ext cx="3740613" cy="1560195"/>
            </a:xfrm>
            <a:prstGeom prst="rect">
              <a:avLst/>
            </a:prstGeom>
          </p:spPr>
          <p:txBody>
            <a:bodyPr lIns="0" tIns="0" rIns="0" bIns="0" rtlCol="0" anchor="t">
              <a:spAutoFit/>
            </a:bodyPr>
            <a:lstStyle/>
            <a:p>
              <a:pPr>
                <a:lnSpc>
                  <a:spcPts val="3150"/>
                </a:lnSpc>
              </a:pPr>
              <a:r>
                <a:rPr lang="en-US" sz="2100" spc="42">
                  <a:solidFill>
                    <a:srgbClr val="0A2237"/>
                  </a:solidFill>
                  <a:latin typeface="Lato"/>
                </a:rPr>
                <a:t>demo the project on your computer to have a better understanding </a:t>
              </a:r>
            </a:p>
          </p:txBody>
        </p:sp>
      </p:grpSp>
      <p:grpSp>
        <p:nvGrpSpPr>
          <p:cNvPr id="19" name="Group 19"/>
          <p:cNvGrpSpPr/>
          <p:nvPr/>
        </p:nvGrpSpPr>
        <p:grpSpPr>
          <a:xfrm>
            <a:off x="3838912" y="3944325"/>
            <a:ext cx="334850" cy="33485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1" name="Group 21"/>
          <p:cNvGrpSpPr/>
          <p:nvPr/>
        </p:nvGrpSpPr>
        <p:grpSpPr>
          <a:xfrm>
            <a:off x="7314002" y="3944325"/>
            <a:ext cx="334850" cy="33485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3" name="Group 23"/>
          <p:cNvGrpSpPr/>
          <p:nvPr/>
        </p:nvGrpSpPr>
        <p:grpSpPr>
          <a:xfrm>
            <a:off x="10789092" y="3944325"/>
            <a:ext cx="334850" cy="33485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5" name="Group 25"/>
          <p:cNvGrpSpPr/>
          <p:nvPr/>
        </p:nvGrpSpPr>
        <p:grpSpPr>
          <a:xfrm>
            <a:off x="14264181" y="3944325"/>
            <a:ext cx="334850" cy="334850"/>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7" name="Group 27"/>
          <p:cNvGrpSpPr/>
          <p:nvPr/>
        </p:nvGrpSpPr>
        <p:grpSpPr>
          <a:xfrm>
            <a:off x="14264181" y="5012922"/>
            <a:ext cx="3230251" cy="2188191"/>
            <a:chOff x="0" y="0"/>
            <a:chExt cx="4307002" cy="2917588"/>
          </a:xfrm>
        </p:grpSpPr>
        <p:sp>
          <p:nvSpPr>
            <p:cNvPr id="28" name="TextBox 28"/>
            <p:cNvSpPr txBox="1"/>
            <p:nvPr/>
          </p:nvSpPr>
          <p:spPr>
            <a:xfrm>
              <a:off x="0" y="-66675"/>
              <a:ext cx="4307002" cy="625709"/>
            </a:xfrm>
            <a:prstGeom prst="rect">
              <a:avLst/>
            </a:prstGeom>
          </p:spPr>
          <p:txBody>
            <a:bodyPr lIns="0" tIns="0" rIns="0" bIns="0" rtlCol="0" anchor="t">
              <a:spAutoFit/>
            </a:bodyPr>
            <a:lstStyle/>
            <a:p>
              <a:pPr>
                <a:lnSpc>
                  <a:spcPts val="3920"/>
                </a:lnSpc>
              </a:pPr>
              <a:r>
                <a:rPr lang="en-US" sz="2800">
                  <a:solidFill>
                    <a:srgbClr val="0A2237"/>
                  </a:solidFill>
                  <a:latin typeface="Lato Bold"/>
                </a:rPr>
                <a:t>Community</a:t>
              </a:r>
            </a:p>
          </p:txBody>
        </p:sp>
        <p:sp>
          <p:nvSpPr>
            <p:cNvPr id="29" name="TextBox 29"/>
            <p:cNvSpPr txBox="1"/>
            <p:nvPr/>
          </p:nvSpPr>
          <p:spPr>
            <a:xfrm>
              <a:off x="0" y="823993"/>
              <a:ext cx="4307002" cy="2093595"/>
            </a:xfrm>
            <a:prstGeom prst="rect">
              <a:avLst/>
            </a:prstGeom>
          </p:spPr>
          <p:txBody>
            <a:bodyPr lIns="0" tIns="0" rIns="0" bIns="0" rtlCol="0" anchor="t">
              <a:spAutoFit/>
            </a:bodyPr>
            <a:lstStyle/>
            <a:p>
              <a:pPr>
                <a:lnSpc>
                  <a:spcPts val="3149"/>
                </a:lnSpc>
              </a:pPr>
              <a:r>
                <a:rPr lang="en-US" sz="2099" spc="41">
                  <a:solidFill>
                    <a:srgbClr val="0A2237"/>
                  </a:solidFill>
                  <a:latin typeface="Lato"/>
                </a:rPr>
                <a:t>Join the relevant communities and channels and get acquainted with community members. </a:t>
              </a:r>
            </a:p>
          </p:txBody>
        </p:sp>
      </p:grpSp>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2590777" cy="5709100"/>
          </a:xfrm>
          <a:prstGeom prst="rect">
            <a:avLst/>
          </a:prstGeom>
        </p:spPr>
      </p:pic>
      <p:pic>
        <p:nvPicPr>
          <p:cNvPr id="3" name="Picture 3"/>
          <p:cNvPicPr>
            <a:picLocks noChangeAspect="1"/>
          </p:cNvPicPr>
          <p:nvPr/>
        </p:nvPicPr>
        <p:blipFill>
          <a:blip r:embed="rId3"/>
          <a:srcRect/>
          <a:stretch>
            <a:fillRect/>
          </a:stretch>
        </p:blipFill>
        <p:spPr>
          <a:xfrm>
            <a:off x="4605645" y="4491418"/>
            <a:ext cx="13682355" cy="57955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788824" y="4111750"/>
            <a:ext cx="17489493" cy="4489437"/>
            <a:chOff x="0" y="0"/>
            <a:chExt cx="16821977" cy="4318091"/>
          </a:xfrm>
        </p:grpSpPr>
        <p:sp>
          <p:nvSpPr>
            <p:cNvPr id="6" name="Freeform 6"/>
            <p:cNvSpPr/>
            <p:nvPr/>
          </p:nvSpPr>
          <p:spPr>
            <a:xfrm>
              <a:off x="0" y="0"/>
              <a:ext cx="16821978" cy="4318091"/>
            </a:xfrm>
            <a:custGeom>
              <a:avLst/>
              <a:gdLst/>
              <a:ahLst/>
              <a:cxnLst/>
              <a:rect l="l" t="t" r="r" b="b"/>
              <a:pathLst>
                <a:path w="16821978" h="4318091">
                  <a:moveTo>
                    <a:pt x="16517178" y="0"/>
                  </a:moveTo>
                  <a:lnTo>
                    <a:pt x="304800" y="0"/>
                  </a:lnTo>
                  <a:cubicBezTo>
                    <a:pt x="135890" y="0"/>
                    <a:pt x="0" y="135890"/>
                    <a:pt x="0" y="304800"/>
                  </a:cubicBezTo>
                  <a:lnTo>
                    <a:pt x="0" y="4013291"/>
                  </a:lnTo>
                  <a:cubicBezTo>
                    <a:pt x="0" y="4182201"/>
                    <a:pt x="135890" y="4318091"/>
                    <a:pt x="304800" y="4318091"/>
                  </a:cubicBezTo>
                  <a:lnTo>
                    <a:pt x="16517178" y="4318091"/>
                  </a:lnTo>
                  <a:cubicBezTo>
                    <a:pt x="16686087" y="4318091"/>
                    <a:pt x="16821978" y="4182201"/>
                    <a:pt x="16821978" y="4013291"/>
                  </a:cubicBezTo>
                  <a:lnTo>
                    <a:pt x="16821978" y="304800"/>
                  </a:lnTo>
                  <a:cubicBezTo>
                    <a:pt x="16821978" y="135890"/>
                    <a:pt x="16686087" y="0"/>
                    <a:pt x="16517178" y="0"/>
                  </a:cubicBezTo>
                  <a:close/>
                </a:path>
              </a:pathLst>
            </a:custGeom>
            <a:solidFill>
              <a:srgbClr val="FBF9FA"/>
            </a:solidFill>
          </p:spPr>
        </p:sp>
      </p:grpSp>
      <p:sp>
        <p:nvSpPr>
          <p:cNvPr id="7" name="TextBox 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Lato"/>
              </a:rPr>
              <a:t>12</a:t>
            </a:r>
          </a:p>
        </p:txBody>
      </p:sp>
      <p:sp>
        <p:nvSpPr>
          <p:cNvPr id="8" name="TextBox 8"/>
          <p:cNvSpPr txBox="1"/>
          <p:nvPr/>
        </p:nvSpPr>
        <p:spPr>
          <a:xfrm>
            <a:off x="2828964" y="1076563"/>
            <a:ext cx="12839296" cy="1138315"/>
          </a:xfrm>
          <a:prstGeom prst="rect">
            <a:avLst/>
          </a:prstGeom>
        </p:spPr>
        <p:txBody>
          <a:bodyPr lIns="0" tIns="0" rIns="0" bIns="0" rtlCol="0" anchor="t">
            <a:spAutoFit/>
          </a:bodyPr>
          <a:lstStyle/>
          <a:p>
            <a:pPr>
              <a:lnSpc>
                <a:spcPts val="8800"/>
              </a:lnSpc>
            </a:pPr>
            <a:r>
              <a:rPr lang="en-US" sz="8000">
                <a:solidFill>
                  <a:srgbClr val="FFFFFF"/>
                </a:solidFill>
                <a:latin typeface="Lato Bold"/>
              </a:rPr>
              <a:t>How to </a:t>
            </a:r>
            <a:r>
              <a:rPr lang="en-US" sz="8000">
                <a:solidFill>
                  <a:srgbClr val="F2994A"/>
                </a:solidFill>
                <a:latin typeface="Lato Bold"/>
              </a:rPr>
              <a:t>start.... </a:t>
            </a:r>
            <a:r>
              <a:rPr lang="en-US" sz="8000">
                <a:solidFill>
                  <a:srgbClr val="FFFFFF"/>
                </a:solidFill>
                <a:latin typeface="Lato Bold"/>
              </a:rPr>
              <a:t>cont'd</a:t>
            </a:r>
          </a:p>
        </p:txBody>
      </p:sp>
      <p:sp>
        <p:nvSpPr>
          <p:cNvPr id="9" name="TextBox 9"/>
          <p:cNvSpPr txBox="1"/>
          <p:nvPr/>
        </p:nvSpPr>
        <p:spPr>
          <a:xfrm>
            <a:off x="2838489" y="9191625"/>
            <a:ext cx="8499445" cy="485950"/>
          </a:xfrm>
          <a:prstGeom prst="rect">
            <a:avLst/>
          </a:prstGeom>
        </p:spPr>
        <p:txBody>
          <a:bodyPr lIns="0" tIns="0" rIns="0" bIns="0" rtlCol="0" anchor="t">
            <a:spAutoFit/>
          </a:bodyPr>
          <a:lstStyle/>
          <a:p>
            <a:pPr>
              <a:lnSpc>
                <a:spcPts val="3919"/>
              </a:lnSpc>
            </a:pPr>
            <a:r>
              <a:rPr lang="en-US" sz="2800">
                <a:solidFill>
                  <a:srgbClr val="FFFFFF"/>
                </a:solidFill>
                <a:latin typeface="Lato"/>
              </a:rPr>
              <a:t>Continued...</a:t>
            </a:r>
          </a:p>
        </p:txBody>
      </p:sp>
      <p:grpSp>
        <p:nvGrpSpPr>
          <p:cNvPr id="10" name="Group 10"/>
          <p:cNvGrpSpPr/>
          <p:nvPr/>
        </p:nvGrpSpPr>
        <p:grpSpPr>
          <a:xfrm>
            <a:off x="3838912" y="5012922"/>
            <a:ext cx="2634987" cy="2988291"/>
            <a:chOff x="0" y="0"/>
            <a:chExt cx="3513317" cy="3984388"/>
          </a:xfrm>
        </p:grpSpPr>
        <p:sp>
          <p:nvSpPr>
            <p:cNvPr id="11" name="TextBox 11"/>
            <p:cNvSpPr txBox="1"/>
            <p:nvPr/>
          </p:nvSpPr>
          <p:spPr>
            <a:xfrm>
              <a:off x="0" y="-66675"/>
              <a:ext cx="3513317"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First issues</a:t>
              </a:r>
            </a:p>
          </p:txBody>
        </p:sp>
        <p:sp>
          <p:nvSpPr>
            <p:cNvPr id="12" name="TextBox 12"/>
            <p:cNvSpPr txBox="1"/>
            <p:nvPr/>
          </p:nvSpPr>
          <p:spPr>
            <a:xfrm>
              <a:off x="0" y="823993"/>
              <a:ext cx="3513317" cy="3160395"/>
            </a:xfrm>
            <a:prstGeom prst="rect">
              <a:avLst/>
            </a:prstGeom>
          </p:spPr>
          <p:txBody>
            <a:bodyPr lIns="0" tIns="0" rIns="0" bIns="0" rtlCol="0" anchor="t">
              <a:spAutoFit/>
            </a:bodyPr>
            <a:lstStyle/>
            <a:p>
              <a:pPr>
                <a:lnSpc>
                  <a:spcPts val="3150"/>
                </a:lnSpc>
              </a:pPr>
              <a:r>
                <a:rPr lang="en-US" sz="2099" spc="41">
                  <a:solidFill>
                    <a:srgbClr val="0A2237"/>
                  </a:solidFill>
                  <a:latin typeface="Lato"/>
                </a:rPr>
                <a:t>“beginner-friendly”, “first-timers-only” or similar labels if you’re contributing for the first time.</a:t>
              </a:r>
            </a:p>
            <a:p>
              <a:pPr>
                <a:lnSpc>
                  <a:spcPts val="3149"/>
                </a:lnSpc>
              </a:pPr>
              <a:endParaRPr lang="en-US" sz="2099" spc="41">
                <a:solidFill>
                  <a:srgbClr val="0A2237"/>
                </a:solidFill>
                <a:latin typeface="Lato"/>
              </a:endParaRPr>
            </a:p>
          </p:txBody>
        </p:sp>
      </p:grpSp>
      <p:grpSp>
        <p:nvGrpSpPr>
          <p:cNvPr id="13" name="Group 13"/>
          <p:cNvGrpSpPr/>
          <p:nvPr/>
        </p:nvGrpSpPr>
        <p:grpSpPr>
          <a:xfrm>
            <a:off x="7314002" y="5012922"/>
            <a:ext cx="2870120" cy="2988291"/>
            <a:chOff x="0" y="0"/>
            <a:chExt cx="3826827" cy="3984388"/>
          </a:xfrm>
        </p:grpSpPr>
        <p:sp>
          <p:nvSpPr>
            <p:cNvPr id="14" name="TextBox 14"/>
            <p:cNvSpPr txBox="1"/>
            <p:nvPr/>
          </p:nvSpPr>
          <p:spPr>
            <a:xfrm>
              <a:off x="0" y="-66675"/>
              <a:ext cx="3826827"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Ask for a review</a:t>
              </a:r>
            </a:p>
          </p:txBody>
        </p:sp>
        <p:sp>
          <p:nvSpPr>
            <p:cNvPr id="15" name="TextBox 15"/>
            <p:cNvSpPr txBox="1"/>
            <p:nvPr/>
          </p:nvSpPr>
          <p:spPr>
            <a:xfrm>
              <a:off x="0" y="823993"/>
              <a:ext cx="3826827" cy="3160395"/>
            </a:xfrm>
            <a:prstGeom prst="rect">
              <a:avLst/>
            </a:prstGeom>
          </p:spPr>
          <p:txBody>
            <a:bodyPr lIns="0" tIns="0" rIns="0" bIns="0" rtlCol="0" anchor="t">
              <a:spAutoFit/>
            </a:bodyPr>
            <a:lstStyle/>
            <a:p>
              <a:pPr>
                <a:lnSpc>
                  <a:spcPts val="3150"/>
                </a:lnSpc>
              </a:pPr>
              <a:r>
                <a:rPr lang="en-US" sz="2099" spc="41">
                  <a:solidFill>
                    <a:srgbClr val="0A2237"/>
                  </a:solidFill>
                  <a:latin typeface="Lato"/>
                </a:rPr>
                <a:t>•Ask for review/ constructive criticism from a pro-community member on your opened contributions.</a:t>
              </a:r>
            </a:p>
            <a:p>
              <a:pPr>
                <a:lnSpc>
                  <a:spcPts val="3149"/>
                </a:lnSpc>
              </a:pPr>
              <a:endParaRPr lang="en-US" sz="2099" spc="41">
                <a:solidFill>
                  <a:srgbClr val="0A2237"/>
                </a:solidFill>
                <a:latin typeface="Lato"/>
              </a:endParaRPr>
            </a:p>
          </p:txBody>
        </p:sp>
      </p:grpSp>
      <p:grpSp>
        <p:nvGrpSpPr>
          <p:cNvPr id="16" name="Group 16"/>
          <p:cNvGrpSpPr/>
          <p:nvPr/>
        </p:nvGrpSpPr>
        <p:grpSpPr>
          <a:xfrm>
            <a:off x="10789092" y="5012922"/>
            <a:ext cx="2693771" cy="2988291"/>
            <a:chOff x="0" y="0"/>
            <a:chExt cx="3591694" cy="3984388"/>
          </a:xfrm>
        </p:grpSpPr>
        <p:sp>
          <p:nvSpPr>
            <p:cNvPr id="17" name="TextBox 17"/>
            <p:cNvSpPr txBox="1"/>
            <p:nvPr/>
          </p:nvSpPr>
          <p:spPr>
            <a:xfrm>
              <a:off x="0" y="-66675"/>
              <a:ext cx="3591694"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Test your code</a:t>
              </a:r>
            </a:p>
          </p:txBody>
        </p:sp>
        <p:sp>
          <p:nvSpPr>
            <p:cNvPr id="18" name="TextBox 18"/>
            <p:cNvSpPr txBox="1"/>
            <p:nvPr/>
          </p:nvSpPr>
          <p:spPr>
            <a:xfrm>
              <a:off x="0" y="823993"/>
              <a:ext cx="3591694" cy="3160395"/>
            </a:xfrm>
            <a:prstGeom prst="rect">
              <a:avLst/>
            </a:prstGeom>
          </p:spPr>
          <p:txBody>
            <a:bodyPr lIns="0" tIns="0" rIns="0" bIns="0" rtlCol="0" anchor="t">
              <a:spAutoFit/>
            </a:bodyPr>
            <a:lstStyle/>
            <a:p>
              <a:pPr>
                <a:lnSpc>
                  <a:spcPts val="3150"/>
                </a:lnSpc>
              </a:pPr>
              <a:r>
                <a:rPr lang="en-US" sz="2099" spc="41">
                  <a:solidFill>
                    <a:srgbClr val="0A2237"/>
                  </a:solidFill>
                  <a:latin typeface="Lato"/>
                </a:rPr>
                <a:t>Write tests for your code if the GitHub repo doesn’t have inbuilt automated tests</a:t>
              </a:r>
            </a:p>
            <a:p>
              <a:pPr>
                <a:lnSpc>
                  <a:spcPts val="3149"/>
                </a:lnSpc>
              </a:pPr>
              <a:endParaRPr lang="en-US" sz="2099" spc="41">
                <a:solidFill>
                  <a:srgbClr val="0A2237"/>
                </a:solidFill>
                <a:latin typeface="Lato"/>
              </a:endParaRPr>
            </a:p>
          </p:txBody>
        </p:sp>
      </p:grpSp>
      <p:grpSp>
        <p:nvGrpSpPr>
          <p:cNvPr id="19" name="Group 19"/>
          <p:cNvGrpSpPr/>
          <p:nvPr/>
        </p:nvGrpSpPr>
        <p:grpSpPr>
          <a:xfrm>
            <a:off x="3838912" y="3944325"/>
            <a:ext cx="334850" cy="334850"/>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1" name="Group 21"/>
          <p:cNvGrpSpPr/>
          <p:nvPr/>
        </p:nvGrpSpPr>
        <p:grpSpPr>
          <a:xfrm>
            <a:off x="7314002" y="3944325"/>
            <a:ext cx="334850" cy="33485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3" name="Group 23"/>
          <p:cNvGrpSpPr/>
          <p:nvPr/>
        </p:nvGrpSpPr>
        <p:grpSpPr>
          <a:xfrm>
            <a:off x="10789092" y="3944325"/>
            <a:ext cx="334850" cy="33485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5" name="Group 25"/>
          <p:cNvGrpSpPr/>
          <p:nvPr/>
        </p:nvGrpSpPr>
        <p:grpSpPr>
          <a:xfrm>
            <a:off x="14264181" y="3944325"/>
            <a:ext cx="334850" cy="334850"/>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id="27" name="Group 27"/>
          <p:cNvGrpSpPr/>
          <p:nvPr/>
        </p:nvGrpSpPr>
        <p:grpSpPr>
          <a:xfrm>
            <a:off x="14264181" y="5012922"/>
            <a:ext cx="3546127" cy="3388341"/>
            <a:chOff x="0" y="0"/>
            <a:chExt cx="4728169" cy="4517788"/>
          </a:xfrm>
        </p:grpSpPr>
        <p:sp>
          <p:nvSpPr>
            <p:cNvPr id="28" name="TextBox 28"/>
            <p:cNvSpPr txBox="1"/>
            <p:nvPr/>
          </p:nvSpPr>
          <p:spPr>
            <a:xfrm>
              <a:off x="0" y="-66675"/>
              <a:ext cx="4728169" cy="625709"/>
            </a:xfrm>
            <a:prstGeom prst="rect">
              <a:avLst/>
            </a:prstGeom>
          </p:spPr>
          <p:txBody>
            <a:bodyPr lIns="0" tIns="0" rIns="0" bIns="0" rtlCol="0" anchor="t">
              <a:spAutoFit/>
            </a:bodyPr>
            <a:lstStyle/>
            <a:p>
              <a:pPr>
                <a:lnSpc>
                  <a:spcPts val="3920"/>
                </a:lnSpc>
              </a:pPr>
              <a:r>
                <a:rPr lang="en-US" sz="2800">
                  <a:solidFill>
                    <a:srgbClr val="0A2237"/>
                  </a:solidFill>
                  <a:latin typeface="Lato Bold"/>
                </a:rPr>
                <a:t>Examples</a:t>
              </a:r>
            </a:p>
          </p:txBody>
        </p:sp>
        <p:sp>
          <p:nvSpPr>
            <p:cNvPr id="29" name="TextBox 29"/>
            <p:cNvSpPr txBox="1"/>
            <p:nvPr/>
          </p:nvSpPr>
          <p:spPr>
            <a:xfrm>
              <a:off x="0" y="823993"/>
              <a:ext cx="4728169" cy="3693795"/>
            </a:xfrm>
            <a:prstGeom prst="rect">
              <a:avLst/>
            </a:prstGeom>
          </p:spPr>
          <p:txBody>
            <a:bodyPr lIns="0" tIns="0" rIns="0" bIns="0" rtlCol="0" anchor="t">
              <a:spAutoFit/>
            </a:bodyPr>
            <a:lstStyle/>
            <a:p>
              <a:pPr>
                <a:lnSpc>
                  <a:spcPts val="3150"/>
                </a:lnSpc>
              </a:pPr>
              <a:r>
                <a:rPr lang="en-US" sz="2100" spc="42">
                  <a:solidFill>
                    <a:srgbClr val="0A2237"/>
                  </a:solidFill>
                  <a:latin typeface="Lato"/>
                </a:rPr>
                <a:t>https://docs.djangoproject.com/en/3.2/, https://opensource.microsoft.com/, https://mixxx.org/, https://www.videolan.org/vlc/, https://www.python.org/ </a:t>
              </a:r>
            </a:p>
            <a:p>
              <a:pPr>
                <a:lnSpc>
                  <a:spcPts val="3150"/>
                </a:lnSpc>
              </a:pPr>
              <a:endParaRPr lang="en-US" sz="2100" spc="42">
                <a:solidFill>
                  <a:srgbClr val="0A2237"/>
                </a:solidFill>
                <a:latin typeface="Lato"/>
              </a:endParaRPr>
            </a:p>
          </p:txBody>
        </p:sp>
      </p:grpSp>
      <p:pic>
        <p:nvPicPr>
          <p:cNvPr id="30" name="Picture 3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6571" y="396723"/>
            <a:ext cx="13708378" cy="3187198"/>
          </a:xfrm>
          <a:prstGeom prst="rect">
            <a:avLst/>
          </a:prstGeom>
        </p:spPr>
      </p:pic>
      <p:pic>
        <p:nvPicPr>
          <p:cNvPr id="3" name="Picture 3"/>
          <p:cNvPicPr>
            <a:picLocks noChangeAspect="1"/>
          </p:cNvPicPr>
          <p:nvPr/>
        </p:nvPicPr>
        <p:blipFill>
          <a:blip r:embed="rId3"/>
          <a:srcRect/>
          <a:stretch>
            <a:fillRect/>
          </a:stretch>
        </p:blipFill>
        <p:spPr>
          <a:xfrm>
            <a:off x="1474308" y="3856064"/>
            <a:ext cx="13379956" cy="1105301"/>
          </a:xfrm>
          <a:prstGeom prst="rect">
            <a:avLst/>
          </a:prstGeom>
        </p:spPr>
      </p:pic>
      <p:pic>
        <p:nvPicPr>
          <p:cNvPr id="4" name="Picture 4"/>
          <p:cNvPicPr>
            <a:picLocks noChangeAspect="1"/>
          </p:cNvPicPr>
          <p:nvPr/>
        </p:nvPicPr>
        <p:blipFill>
          <a:blip r:embed="rId4"/>
          <a:srcRect/>
          <a:stretch>
            <a:fillRect/>
          </a:stretch>
        </p:blipFill>
        <p:spPr>
          <a:xfrm>
            <a:off x="2697150" y="5334000"/>
            <a:ext cx="13655699" cy="4683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9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933189" y="686602"/>
            <a:ext cx="14969489" cy="7696812"/>
          </a:xfrm>
          <a:prstGeom prst="rect">
            <a:avLst/>
          </a:prstGeom>
        </p:spPr>
      </p:pic>
      <p:sp>
        <p:nvSpPr>
          <p:cNvPr id="3" name="TextBox 3"/>
          <p:cNvSpPr txBox="1"/>
          <p:nvPr/>
        </p:nvSpPr>
        <p:spPr>
          <a:xfrm>
            <a:off x="1933189" y="8934767"/>
            <a:ext cx="14969489" cy="580390"/>
          </a:xfrm>
          <a:prstGeom prst="rect">
            <a:avLst/>
          </a:prstGeom>
        </p:spPr>
        <p:txBody>
          <a:bodyPr lIns="0" tIns="0" rIns="0" bIns="0" rtlCol="0" anchor="t">
            <a:spAutoFit/>
          </a:bodyPr>
          <a:lstStyle/>
          <a:p>
            <a:pPr algn="ctr">
              <a:lnSpc>
                <a:spcPts val="4759"/>
              </a:lnSpc>
            </a:pPr>
            <a:r>
              <a:rPr lang="en-US" sz="3400">
                <a:solidFill>
                  <a:srgbClr val="0A2237"/>
                </a:solidFill>
                <a:latin typeface="Lato Bold"/>
              </a:rPr>
              <a:t>https://goodfirstissue.dev/</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2269098" y="1731731"/>
            <a:ext cx="6874902" cy="10312352"/>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7835" r="-97093"/>
              </a:stretch>
            </a:blipFill>
          </p:spPr>
        </p:sp>
      </p:grpSp>
      <p:sp>
        <p:nvSpPr>
          <p:cNvPr id="7" name="TextBox 7"/>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13</a:t>
            </a:r>
          </a:p>
        </p:txBody>
      </p:sp>
      <p:sp>
        <p:nvSpPr>
          <p:cNvPr id="8" name="TextBox 8"/>
          <p:cNvSpPr txBox="1"/>
          <p:nvPr/>
        </p:nvSpPr>
        <p:spPr>
          <a:xfrm>
            <a:off x="11209042" y="2166574"/>
            <a:ext cx="5292773" cy="6655263"/>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How will you benefit from </a:t>
            </a:r>
            <a:r>
              <a:rPr lang="en-US" sz="8000">
                <a:solidFill>
                  <a:srgbClr val="F2994A"/>
                </a:solidFill>
                <a:latin typeface="HK Grotesk Bold"/>
              </a:rPr>
              <a:t>being a FOSS contributor</a:t>
            </a:r>
            <a:r>
              <a:rPr lang="en-US" sz="8000">
                <a:solidFill>
                  <a:srgbClr val="FFFFFF"/>
                </a:solidFill>
                <a:latin typeface="HK Grotesk Bold"/>
              </a:rPr>
              <a:t>?</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sp>
        <p:nvSpPr>
          <p:cNvPr id="10" name="TextBox 10"/>
          <p:cNvSpPr txBox="1"/>
          <p:nvPr/>
        </p:nvSpPr>
        <p:spPr>
          <a:xfrm>
            <a:off x="2591670" y="990600"/>
            <a:ext cx="4880725" cy="307634"/>
          </a:xfrm>
          <a:prstGeom prst="rect">
            <a:avLst/>
          </a:prstGeom>
        </p:spPr>
        <p:txBody>
          <a:bodyPr lIns="0" tIns="0" rIns="0" bIns="0" rtlCol="0" anchor="t">
            <a:spAutoFit/>
          </a:bodyPr>
          <a:lstStyle/>
          <a:p>
            <a:pPr algn="just">
              <a:lnSpc>
                <a:spcPts val="2520"/>
              </a:lnSpc>
            </a:pPr>
            <a:r>
              <a:rPr lang="en-US" sz="1800" spc="270">
                <a:solidFill>
                  <a:srgbClr val="FFFFFF"/>
                </a:solidFill>
                <a:latin typeface="HK Grotesk Medium"/>
              </a:rPr>
              <a:t>WHAT'S IN IT FOR YOU?</a:t>
            </a:r>
          </a:p>
        </p:txBody>
      </p:sp>
      <p:grpSp>
        <p:nvGrpSpPr>
          <p:cNvPr id="11" name="Group 11"/>
          <p:cNvGrpSpPr/>
          <p:nvPr/>
        </p:nvGrpSpPr>
        <p:grpSpPr>
          <a:xfrm>
            <a:off x="901141" y="849829"/>
            <a:ext cx="479273" cy="592825"/>
            <a:chOff x="0" y="0"/>
            <a:chExt cx="639030" cy="790433"/>
          </a:xfrm>
        </p:grpSpPr>
        <p:grpSp>
          <p:nvGrpSpPr>
            <p:cNvPr id="12" name="Group 12"/>
            <p:cNvGrpSpPr/>
            <p:nvPr/>
          </p:nvGrpSpPr>
          <p:grpSpPr>
            <a:xfrm>
              <a:off x="0" y="123874"/>
              <a:ext cx="602687" cy="60268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id="14" name="TextBox 14"/>
            <p:cNvSpPr txBox="1"/>
            <p:nvPr/>
          </p:nvSpPr>
          <p:spPr>
            <a:xfrm>
              <a:off x="0" y="28575"/>
              <a:ext cx="639030" cy="761858"/>
            </a:xfrm>
            <a:prstGeom prst="rect">
              <a:avLst/>
            </a:prstGeom>
          </p:spPr>
          <p:txBody>
            <a:bodyPr lIns="0" tIns="0" rIns="0" bIns="0" rtlCol="0" anchor="t">
              <a:spAutoFit/>
            </a:bodyPr>
            <a:lstStyle/>
            <a:p>
              <a:pPr algn="ctr">
                <a:lnSpc>
                  <a:spcPts val="4308"/>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671770" y="2702902"/>
            <a:ext cx="4950373" cy="3051519"/>
            <a:chOff x="0" y="0"/>
            <a:chExt cx="7506272" cy="4627032"/>
          </a:xfrm>
        </p:grpSpPr>
        <p:sp>
          <p:nvSpPr>
            <p:cNvPr id="6" name="Freeform 6"/>
            <p:cNvSpPr/>
            <p:nvPr/>
          </p:nvSpPr>
          <p:spPr>
            <a:xfrm>
              <a:off x="0" y="0"/>
              <a:ext cx="7506272" cy="4627032"/>
            </a:xfrm>
            <a:custGeom>
              <a:avLst/>
              <a:gdLst/>
              <a:ahLst/>
              <a:cxnLst/>
              <a:rect l="l" t="t" r="r" b="b"/>
              <a:pathLst>
                <a:path w="7506272" h="4627032">
                  <a:moveTo>
                    <a:pt x="7201472" y="0"/>
                  </a:moveTo>
                  <a:lnTo>
                    <a:pt x="304800" y="0"/>
                  </a:lnTo>
                  <a:cubicBezTo>
                    <a:pt x="135890" y="0"/>
                    <a:pt x="0" y="135890"/>
                    <a:pt x="0" y="304800"/>
                  </a:cubicBezTo>
                  <a:lnTo>
                    <a:pt x="0" y="4322232"/>
                  </a:lnTo>
                  <a:cubicBezTo>
                    <a:pt x="0" y="4491142"/>
                    <a:pt x="135890" y="4627032"/>
                    <a:pt x="304800" y="4627032"/>
                  </a:cubicBezTo>
                  <a:lnTo>
                    <a:pt x="7201472" y="4627032"/>
                  </a:lnTo>
                  <a:cubicBezTo>
                    <a:pt x="7370382" y="4627032"/>
                    <a:pt x="7506272" y="4491142"/>
                    <a:pt x="7506272" y="4322232"/>
                  </a:cubicBezTo>
                  <a:lnTo>
                    <a:pt x="7506272" y="304800"/>
                  </a:lnTo>
                  <a:cubicBezTo>
                    <a:pt x="7506272" y="135890"/>
                    <a:pt x="7370382" y="0"/>
                    <a:pt x="7201472" y="0"/>
                  </a:cubicBezTo>
                  <a:close/>
                </a:path>
              </a:pathLst>
            </a:custGeom>
            <a:solidFill>
              <a:srgbClr val="FFC033"/>
            </a:solidFill>
          </p:spPr>
        </p:sp>
      </p:grpSp>
      <p:grpSp>
        <p:nvGrpSpPr>
          <p:cNvPr id="7" name="Group 7"/>
          <p:cNvGrpSpPr/>
          <p:nvPr/>
        </p:nvGrpSpPr>
        <p:grpSpPr>
          <a:xfrm>
            <a:off x="2671770" y="6310420"/>
            <a:ext cx="4950373" cy="4187890"/>
            <a:chOff x="0" y="0"/>
            <a:chExt cx="7506272" cy="6350116"/>
          </a:xfrm>
        </p:grpSpPr>
        <p:sp>
          <p:nvSpPr>
            <p:cNvPr id="8" name="Freeform 8"/>
            <p:cNvSpPr/>
            <p:nvPr/>
          </p:nvSpPr>
          <p:spPr>
            <a:xfrm>
              <a:off x="0" y="0"/>
              <a:ext cx="7506272" cy="6350116"/>
            </a:xfrm>
            <a:custGeom>
              <a:avLst/>
              <a:gdLst/>
              <a:ahLst/>
              <a:cxnLst/>
              <a:rect l="l" t="t" r="r" b="b"/>
              <a:pathLst>
                <a:path w="7506272" h="6350116">
                  <a:moveTo>
                    <a:pt x="7201472" y="0"/>
                  </a:moveTo>
                  <a:lnTo>
                    <a:pt x="304800" y="0"/>
                  </a:lnTo>
                  <a:cubicBezTo>
                    <a:pt x="135890" y="0"/>
                    <a:pt x="0" y="135890"/>
                    <a:pt x="0" y="304800"/>
                  </a:cubicBezTo>
                  <a:lnTo>
                    <a:pt x="0" y="6045316"/>
                  </a:lnTo>
                  <a:cubicBezTo>
                    <a:pt x="0" y="6214226"/>
                    <a:pt x="135890" y="6350116"/>
                    <a:pt x="304800" y="6350116"/>
                  </a:cubicBezTo>
                  <a:lnTo>
                    <a:pt x="7201472" y="6350116"/>
                  </a:lnTo>
                  <a:cubicBezTo>
                    <a:pt x="7370382" y="6350116"/>
                    <a:pt x="7506272" y="6214226"/>
                    <a:pt x="7506272" y="6045316"/>
                  </a:cubicBezTo>
                  <a:lnTo>
                    <a:pt x="7506272" y="304800"/>
                  </a:lnTo>
                  <a:cubicBezTo>
                    <a:pt x="7506272" y="135890"/>
                    <a:pt x="7370382" y="0"/>
                    <a:pt x="7201472" y="0"/>
                  </a:cubicBezTo>
                  <a:close/>
                </a:path>
              </a:pathLst>
            </a:custGeom>
            <a:solidFill>
              <a:srgbClr val="FBF9FA"/>
            </a:solid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10" name="Group 10"/>
          <p:cNvGrpSpPr/>
          <p:nvPr/>
        </p:nvGrpSpPr>
        <p:grpSpPr>
          <a:xfrm>
            <a:off x="3796994" y="3134567"/>
            <a:ext cx="2699925" cy="2188191"/>
            <a:chOff x="0" y="0"/>
            <a:chExt cx="3599901" cy="2917587"/>
          </a:xfrm>
        </p:grpSpPr>
        <p:sp>
          <p:nvSpPr>
            <p:cNvPr id="11" name="TextBox 11"/>
            <p:cNvSpPr txBox="1"/>
            <p:nvPr/>
          </p:nvSpPr>
          <p:spPr>
            <a:xfrm>
              <a:off x="0" y="-66675"/>
              <a:ext cx="3599901" cy="625709"/>
            </a:xfrm>
            <a:prstGeom prst="rect">
              <a:avLst/>
            </a:prstGeom>
          </p:spPr>
          <p:txBody>
            <a:bodyPr lIns="0" tIns="0" rIns="0" bIns="0" rtlCol="0" anchor="t">
              <a:spAutoFit/>
            </a:bodyPr>
            <a:lstStyle/>
            <a:p>
              <a:pPr>
                <a:lnSpc>
                  <a:spcPts val="3919"/>
                </a:lnSpc>
              </a:pPr>
              <a:r>
                <a:rPr lang="en-US" sz="2800">
                  <a:solidFill>
                    <a:srgbClr val="2E2E2E"/>
                  </a:solidFill>
                  <a:latin typeface="Lato Bold"/>
                </a:rPr>
                <a:t>Exposure</a:t>
              </a:r>
            </a:p>
          </p:txBody>
        </p:sp>
        <p:sp>
          <p:nvSpPr>
            <p:cNvPr id="12" name="TextBox 12"/>
            <p:cNvSpPr txBox="1"/>
            <p:nvPr/>
          </p:nvSpPr>
          <p:spPr>
            <a:xfrm>
              <a:off x="0" y="823993"/>
              <a:ext cx="3599901" cy="2093595"/>
            </a:xfrm>
            <a:prstGeom prst="rect">
              <a:avLst/>
            </a:prstGeom>
          </p:spPr>
          <p:txBody>
            <a:bodyPr lIns="0" tIns="0" rIns="0" bIns="0" rtlCol="0" anchor="t">
              <a:spAutoFit/>
            </a:bodyPr>
            <a:lstStyle/>
            <a:p>
              <a:pPr>
                <a:lnSpc>
                  <a:spcPts val="3150"/>
                </a:lnSpc>
              </a:pPr>
              <a:r>
                <a:rPr lang="en-US" sz="2099" spc="41">
                  <a:solidFill>
                    <a:srgbClr val="2E2E2E"/>
                  </a:solidFill>
                  <a:latin typeface="Lato"/>
                </a:rPr>
                <a:t>To a lot of great opportunities in open source</a:t>
              </a:r>
            </a:p>
            <a:p>
              <a:pPr>
                <a:lnSpc>
                  <a:spcPts val="3149"/>
                </a:lnSpc>
              </a:pPr>
              <a:endParaRPr lang="en-US" sz="2099" spc="41">
                <a:solidFill>
                  <a:srgbClr val="2E2E2E"/>
                </a:solidFill>
                <a:latin typeface="Lato"/>
              </a:endParaRPr>
            </a:p>
          </p:txBody>
        </p:sp>
      </p:grpSp>
      <p:grpSp>
        <p:nvGrpSpPr>
          <p:cNvPr id="13" name="Group 13"/>
          <p:cNvGrpSpPr/>
          <p:nvPr/>
        </p:nvGrpSpPr>
        <p:grpSpPr>
          <a:xfrm>
            <a:off x="3602615" y="7271959"/>
            <a:ext cx="3088684" cy="2188191"/>
            <a:chOff x="0" y="0"/>
            <a:chExt cx="4118245" cy="2917588"/>
          </a:xfrm>
        </p:grpSpPr>
        <p:sp>
          <p:nvSpPr>
            <p:cNvPr id="14" name="TextBox 14"/>
            <p:cNvSpPr txBox="1"/>
            <p:nvPr/>
          </p:nvSpPr>
          <p:spPr>
            <a:xfrm>
              <a:off x="0" y="-66675"/>
              <a:ext cx="4118245"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Get paid</a:t>
              </a:r>
            </a:p>
          </p:txBody>
        </p:sp>
        <p:sp>
          <p:nvSpPr>
            <p:cNvPr id="15" name="TextBox 15"/>
            <p:cNvSpPr txBox="1"/>
            <p:nvPr/>
          </p:nvSpPr>
          <p:spPr>
            <a:xfrm>
              <a:off x="0" y="823993"/>
              <a:ext cx="4118245" cy="2093595"/>
            </a:xfrm>
            <a:prstGeom prst="rect">
              <a:avLst/>
            </a:prstGeom>
          </p:spPr>
          <p:txBody>
            <a:bodyPr lIns="0" tIns="0" rIns="0" bIns="0" rtlCol="0" anchor="t">
              <a:spAutoFit/>
            </a:bodyPr>
            <a:lstStyle/>
            <a:p>
              <a:pPr>
                <a:lnSpc>
                  <a:spcPts val="3149"/>
                </a:lnSpc>
              </a:pPr>
              <a:r>
                <a:rPr lang="en-US" sz="2099" spc="41">
                  <a:solidFill>
                    <a:srgbClr val="0A2237"/>
                  </a:solidFill>
                  <a:latin typeface="Lato"/>
                </a:rPr>
                <a:t>Through incentivised FOSS opportunities like Outreachy, GSOD, GSOC, among others. </a:t>
              </a:r>
            </a:p>
          </p:txBody>
        </p:sp>
      </p:grpSp>
      <p:grpSp>
        <p:nvGrpSpPr>
          <p:cNvPr id="16" name="Group 16"/>
          <p:cNvGrpSpPr/>
          <p:nvPr/>
        </p:nvGrpSpPr>
        <p:grpSpPr>
          <a:xfrm>
            <a:off x="13821635" y="2732851"/>
            <a:ext cx="4950373" cy="3051519"/>
            <a:chOff x="0" y="0"/>
            <a:chExt cx="7506272" cy="4627032"/>
          </a:xfrm>
        </p:grpSpPr>
        <p:sp>
          <p:nvSpPr>
            <p:cNvPr id="17" name="Freeform 17"/>
            <p:cNvSpPr/>
            <p:nvPr/>
          </p:nvSpPr>
          <p:spPr>
            <a:xfrm>
              <a:off x="0" y="0"/>
              <a:ext cx="7506272" cy="4627032"/>
            </a:xfrm>
            <a:custGeom>
              <a:avLst/>
              <a:gdLst/>
              <a:ahLst/>
              <a:cxnLst/>
              <a:rect l="l" t="t" r="r" b="b"/>
              <a:pathLst>
                <a:path w="7506272" h="4627032">
                  <a:moveTo>
                    <a:pt x="7201472" y="0"/>
                  </a:moveTo>
                  <a:lnTo>
                    <a:pt x="304800" y="0"/>
                  </a:lnTo>
                  <a:cubicBezTo>
                    <a:pt x="135890" y="0"/>
                    <a:pt x="0" y="135890"/>
                    <a:pt x="0" y="304800"/>
                  </a:cubicBezTo>
                  <a:lnTo>
                    <a:pt x="0" y="4322232"/>
                  </a:lnTo>
                  <a:cubicBezTo>
                    <a:pt x="0" y="4491142"/>
                    <a:pt x="135890" y="4627032"/>
                    <a:pt x="304800" y="4627032"/>
                  </a:cubicBezTo>
                  <a:lnTo>
                    <a:pt x="7201472" y="4627032"/>
                  </a:lnTo>
                  <a:cubicBezTo>
                    <a:pt x="7370382" y="4627032"/>
                    <a:pt x="7506272" y="4491142"/>
                    <a:pt x="7506272" y="4322232"/>
                  </a:cubicBezTo>
                  <a:lnTo>
                    <a:pt x="7506272" y="304800"/>
                  </a:lnTo>
                  <a:cubicBezTo>
                    <a:pt x="7506272" y="135890"/>
                    <a:pt x="7370382" y="0"/>
                    <a:pt x="7201472" y="0"/>
                  </a:cubicBezTo>
                  <a:close/>
                </a:path>
              </a:pathLst>
            </a:custGeom>
            <a:solidFill>
              <a:srgbClr val="FFC033"/>
            </a:solidFill>
          </p:spPr>
        </p:sp>
      </p:grpSp>
      <p:grpSp>
        <p:nvGrpSpPr>
          <p:cNvPr id="18" name="Group 18"/>
          <p:cNvGrpSpPr/>
          <p:nvPr/>
        </p:nvGrpSpPr>
        <p:grpSpPr>
          <a:xfrm>
            <a:off x="8261655" y="2702902"/>
            <a:ext cx="4950373" cy="4187890"/>
            <a:chOff x="0" y="0"/>
            <a:chExt cx="7506272" cy="6350116"/>
          </a:xfrm>
        </p:grpSpPr>
        <p:sp>
          <p:nvSpPr>
            <p:cNvPr id="19" name="Freeform 19"/>
            <p:cNvSpPr/>
            <p:nvPr/>
          </p:nvSpPr>
          <p:spPr>
            <a:xfrm>
              <a:off x="0" y="0"/>
              <a:ext cx="7506272" cy="6350116"/>
            </a:xfrm>
            <a:custGeom>
              <a:avLst/>
              <a:gdLst/>
              <a:ahLst/>
              <a:cxnLst/>
              <a:rect l="l" t="t" r="r" b="b"/>
              <a:pathLst>
                <a:path w="7506272" h="6350116">
                  <a:moveTo>
                    <a:pt x="7201472" y="0"/>
                  </a:moveTo>
                  <a:lnTo>
                    <a:pt x="304800" y="0"/>
                  </a:lnTo>
                  <a:cubicBezTo>
                    <a:pt x="135890" y="0"/>
                    <a:pt x="0" y="135890"/>
                    <a:pt x="0" y="304800"/>
                  </a:cubicBezTo>
                  <a:lnTo>
                    <a:pt x="0" y="6045316"/>
                  </a:lnTo>
                  <a:cubicBezTo>
                    <a:pt x="0" y="6214226"/>
                    <a:pt x="135890" y="6350116"/>
                    <a:pt x="304800" y="6350116"/>
                  </a:cubicBezTo>
                  <a:lnTo>
                    <a:pt x="7201472" y="6350116"/>
                  </a:lnTo>
                  <a:cubicBezTo>
                    <a:pt x="7370382" y="6350116"/>
                    <a:pt x="7506272" y="6214226"/>
                    <a:pt x="7506272" y="6045316"/>
                  </a:cubicBezTo>
                  <a:lnTo>
                    <a:pt x="7506272" y="304800"/>
                  </a:lnTo>
                  <a:cubicBezTo>
                    <a:pt x="7506272" y="135890"/>
                    <a:pt x="7370382" y="0"/>
                    <a:pt x="7201472" y="0"/>
                  </a:cubicBezTo>
                  <a:close/>
                </a:path>
              </a:pathLst>
            </a:custGeom>
            <a:solidFill>
              <a:srgbClr val="FBF9FA"/>
            </a:solidFill>
          </p:spPr>
        </p:sp>
      </p:grpSp>
      <p:grpSp>
        <p:nvGrpSpPr>
          <p:cNvPr id="20" name="Group 20"/>
          <p:cNvGrpSpPr/>
          <p:nvPr/>
        </p:nvGrpSpPr>
        <p:grpSpPr>
          <a:xfrm>
            <a:off x="9239921" y="3322129"/>
            <a:ext cx="2993841" cy="2988291"/>
            <a:chOff x="0" y="0"/>
            <a:chExt cx="3991788" cy="3984387"/>
          </a:xfrm>
        </p:grpSpPr>
        <p:sp>
          <p:nvSpPr>
            <p:cNvPr id="21" name="TextBox 21"/>
            <p:cNvSpPr txBox="1"/>
            <p:nvPr/>
          </p:nvSpPr>
          <p:spPr>
            <a:xfrm>
              <a:off x="0" y="-66675"/>
              <a:ext cx="3991788" cy="625709"/>
            </a:xfrm>
            <a:prstGeom prst="rect">
              <a:avLst/>
            </a:prstGeom>
          </p:spPr>
          <p:txBody>
            <a:bodyPr lIns="0" tIns="0" rIns="0" bIns="0" rtlCol="0" anchor="t">
              <a:spAutoFit/>
            </a:bodyPr>
            <a:lstStyle/>
            <a:p>
              <a:pPr>
                <a:lnSpc>
                  <a:spcPts val="3919"/>
                </a:lnSpc>
              </a:pPr>
              <a:r>
                <a:rPr lang="en-US" sz="2800">
                  <a:solidFill>
                    <a:srgbClr val="2E2E2E"/>
                  </a:solidFill>
                  <a:latin typeface="Lato Bold"/>
                </a:rPr>
                <a:t>Network</a:t>
              </a:r>
            </a:p>
          </p:txBody>
        </p:sp>
        <p:sp>
          <p:nvSpPr>
            <p:cNvPr id="22" name="TextBox 22"/>
            <p:cNvSpPr txBox="1"/>
            <p:nvPr/>
          </p:nvSpPr>
          <p:spPr>
            <a:xfrm>
              <a:off x="0" y="823993"/>
              <a:ext cx="3991788" cy="3160395"/>
            </a:xfrm>
            <a:prstGeom prst="rect">
              <a:avLst/>
            </a:prstGeom>
          </p:spPr>
          <p:txBody>
            <a:bodyPr lIns="0" tIns="0" rIns="0" bIns="0" rtlCol="0" anchor="t">
              <a:spAutoFit/>
            </a:bodyPr>
            <a:lstStyle/>
            <a:p>
              <a:pPr>
                <a:lnSpc>
                  <a:spcPts val="3150"/>
                </a:lnSpc>
              </a:pPr>
              <a:r>
                <a:rPr lang="en-US" sz="2099" spc="41">
                  <a:solidFill>
                    <a:srgbClr val="2E2E2E"/>
                  </a:solidFill>
                  <a:latin typeface="Lato"/>
                </a:rPr>
                <a:t>With a lot of awesome individuals in the FOSS world – and learn from them, and build yourself.</a:t>
              </a:r>
            </a:p>
            <a:p>
              <a:pPr>
                <a:lnSpc>
                  <a:spcPts val="3149"/>
                </a:lnSpc>
              </a:pPr>
              <a:endParaRPr lang="en-US" sz="2099" spc="41">
                <a:solidFill>
                  <a:srgbClr val="2E2E2E"/>
                </a:solidFill>
                <a:latin typeface="Lato"/>
              </a:endParaRPr>
            </a:p>
          </p:txBody>
        </p:sp>
      </p:grpSp>
      <p:grpSp>
        <p:nvGrpSpPr>
          <p:cNvPr id="23" name="Group 23"/>
          <p:cNvGrpSpPr/>
          <p:nvPr/>
        </p:nvGrpSpPr>
        <p:grpSpPr>
          <a:xfrm>
            <a:off x="13821635" y="6310420"/>
            <a:ext cx="4950373" cy="4187890"/>
            <a:chOff x="0" y="0"/>
            <a:chExt cx="7506272" cy="6350116"/>
          </a:xfrm>
        </p:grpSpPr>
        <p:sp>
          <p:nvSpPr>
            <p:cNvPr id="24" name="Freeform 24"/>
            <p:cNvSpPr/>
            <p:nvPr/>
          </p:nvSpPr>
          <p:spPr>
            <a:xfrm>
              <a:off x="0" y="0"/>
              <a:ext cx="7506272" cy="6350116"/>
            </a:xfrm>
            <a:custGeom>
              <a:avLst/>
              <a:gdLst/>
              <a:ahLst/>
              <a:cxnLst/>
              <a:rect l="l" t="t" r="r" b="b"/>
              <a:pathLst>
                <a:path w="7506272" h="6350116">
                  <a:moveTo>
                    <a:pt x="7201472" y="0"/>
                  </a:moveTo>
                  <a:lnTo>
                    <a:pt x="304800" y="0"/>
                  </a:lnTo>
                  <a:cubicBezTo>
                    <a:pt x="135890" y="0"/>
                    <a:pt x="0" y="135890"/>
                    <a:pt x="0" y="304800"/>
                  </a:cubicBezTo>
                  <a:lnTo>
                    <a:pt x="0" y="6045316"/>
                  </a:lnTo>
                  <a:cubicBezTo>
                    <a:pt x="0" y="6214226"/>
                    <a:pt x="135890" y="6350116"/>
                    <a:pt x="304800" y="6350116"/>
                  </a:cubicBezTo>
                  <a:lnTo>
                    <a:pt x="7201472" y="6350116"/>
                  </a:lnTo>
                  <a:cubicBezTo>
                    <a:pt x="7370382" y="6350116"/>
                    <a:pt x="7506272" y="6214226"/>
                    <a:pt x="7506272" y="6045316"/>
                  </a:cubicBezTo>
                  <a:lnTo>
                    <a:pt x="7506272" y="304800"/>
                  </a:lnTo>
                  <a:cubicBezTo>
                    <a:pt x="7506272" y="135890"/>
                    <a:pt x="7370382" y="0"/>
                    <a:pt x="7201472" y="0"/>
                  </a:cubicBezTo>
                  <a:close/>
                </a:path>
              </a:pathLst>
            </a:custGeom>
            <a:solidFill>
              <a:srgbClr val="FBF9FA"/>
            </a:solidFill>
          </p:spPr>
        </p:sp>
      </p:grpSp>
      <p:grpSp>
        <p:nvGrpSpPr>
          <p:cNvPr id="25" name="Group 25"/>
          <p:cNvGrpSpPr/>
          <p:nvPr/>
        </p:nvGrpSpPr>
        <p:grpSpPr>
          <a:xfrm>
            <a:off x="14752480" y="6709709"/>
            <a:ext cx="2699925" cy="3168982"/>
            <a:chOff x="0" y="0"/>
            <a:chExt cx="3599901" cy="4225309"/>
          </a:xfrm>
        </p:grpSpPr>
        <p:sp>
          <p:nvSpPr>
            <p:cNvPr id="26" name="TextBox 26"/>
            <p:cNvSpPr txBox="1"/>
            <p:nvPr/>
          </p:nvSpPr>
          <p:spPr>
            <a:xfrm>
              <a:off x="0" y="-66675"/>
              <a:ext cx="3599901" cy="1933430"/>
            </a:xfrm>
            <a:prstGeom prst="rect">
              <a:avLst/>
            </a:prstGeom>
          </p:spPr>
          <p:txBody>
            <a:bodyPr lIns="0" tIns="0" rIns="0" bIns="0" rtlCol="0" anchor="t">
              <a:spAutoFit/>
            </a:bodyPr>
            <a:lstStyle/>
            <a:p>
              <a:pPr>
                <a:lnSpc>
                  <a:spcPts val="3919"/>
                </a:lnSpc>
              </a:pPr>
              <a:r>
                <a:rPr lang="en-US" sz="2800">
                  <a:solidFill>
                    <a:srgbClr val="0A2237"/>
                  </a:solidFill>
                  <a:latin typeface="Lato Bold"/>
                </a:rPr>
                <a:t>Be the change you want to see in the world</a:t>
              </a:r>
            </a:p>
          </p:txBody>
        </p:sp>
        <p:sp>
          <p:nvSpPr>
            <p:cNvPr id="27" name="TextBox 27"/>
            <p:cNvSpPr txBox="1"/>
            <p:nvPr/>
          </p:nvSpPr>
          <p:spPr>
            <a:xfrm>
              <a:off x="0" y="2131714"/>
              <a:ext cx="3599901" cy="2093595"/>
            </a:xfrm>
            <a:prstGeom prst="rect">
              <a:avLst/>
            </a:prstGeom>
          </p:spPr>
          <p:txBody>
            <a:bodyPr lIns="0" tIns="0" rIns="0" bIns="0" rtlCol="0" anchor="t">
              <a:spAutoFit/>
            </a:bodyPr>
            <a:lstStyle/>
            <a:p>
              <a:pPr>
                <a:lnSpc>
                  <a:spcPts val="3149"/>
                </a:lnSpc>
              </a:pPr>
              <a:r>
                <a:rPr lang="en-US" sz="2099" spc="41">
                  <a:solidFill>
                    <a:srgbClr val="0A2237"/>
                  </a:solidFill>
                  <a:latin typeface="Lato"/>
                </a:rPr>
                <a:t>impart a lot of positive change in the world through your contributions.</a:t>
              </a:r>
            </a:p>
          </p:txBody>
        </p:sp>
      </p:grpSp>
      <p:grpSp>
        <p:nvGrpSpPr>
          <p:cNvPr id="28" name="Group 28"/>
          <p:cNvGrpSpPr/>
          <p:nvPr/>
        </p:nvGrpSpPr>
        <p:grpSpPr>
          <a:xfrm>
            <a:off x="8261655" y="7446790"/>
            <a:ext cx="4950373" cy="3051519"/>
            <a:chOff x="0" y="0"/>
            <a:chExt cx="7506272" cy="4627032"/>
          </a:xfrm>
        </p:grpSpPr>
        <p:sp>
          <p:nvSpPr>
            <p:cNvPr id="29" name="Freeform 29"/>
            <p:cNvSpPr/>
            <p:nvPr/>
          </p:nvSpPr>
          <p:spPr>
            <a:xfrm>
              <a:off x="0" y="0"/>
              <a:ext cx="7506272" cy="4627032"/>
            </a:xfrm>
            <a:custGeom>
              <a:avLst/>
              <a:gdLst/>
              <a:ahLst/>
              <a:cxnLst/>
              <a:rect l="l" t="t" r="r" b="b"/>
              <a:pathLst>
                <a:path w="7506272" h="4627032">
                  <a:moveTo>
                    <a:pt x="7201472" y="0"/>
                  </a:moveTo>
                  <a:lnTo>
                    <a:pt x="304800" y="0"/>
                  </a:lnTo>
                  <a:cubicBezTo>
                    <a:pt x="135890" y="0"/>
                    <a:pt x="0" y="135890"/>
                    <a:pt x="0" y="304800"/>
                  </a:cubicBezTo>
                  <a:lnTo>
                    <a:pt x="0" y="4322232"/>
                  </a:lnTo>
                  <a:cubicBezTo>
                    <a:pt x="0" y="4491142"/>
                    <a:pt x="135890" y="4627032"/>
                    <a:pt x="304800" y="4627032"/>
                  </a:cubicBezTo>
                  <a:lnTo>
                    <a:pt x="7201472" y="4627032"/>
                  </a:lnTo>
                  <a:cubicBezTo>
                    <a:pt x="7370382" y="4627032"/>
                    <a:pt x="7506272" y="4491142"/>
                    <a:pt x="7506272" y="4322232"/>
                  </a:cubicBezTo>
                  <a:lnTo>
                    <a:pt x="7506272" y="304800"/>
                  </a:lnTo>
                  <a:cubicBezTo>
                    <a:pt x="7506272" y="135890"/>
                    <a:pt x="7370382" y="0"/>
                    <a:pt x="7201472" y="0"/>
                  </a:cubicBezTo>
                  <a:close/>
                </a:path>
              </a:pathLst>
            </a:custGeom>
            <a:solidFill>
              <a:srgbClr val="FFC033"/>
            </a:solidFill>
          </p:spPr>
        </p:sp>
      </p:grpSp>
      <p:grpSp>
        <p:nvGrpSpPr>
          <p:cNvPr id="30" name="Group 30"/>
          <p:cNvGrpSpPr/>
          <p:nvPr/>
        </p:nvGrpSpPr>
        <p:grpSpPr>
          <a:xfrm>
            <a:off x="9386879" y="8078480"/>
            <a:ext cx="2699925" cy="1788141"/>
            <a:chOff x="0" y="0"/>
            <a:chExt cx="3599901" cy="2384188"/>
          </a:xfrm>
        </p:grpSpPr>
        <p:sp>
          <p:nvSpPr>
            <p:cNvPr id="31" name="TextBox 31"/>
            <p:cNvSpPr txBox="1"/>
            <p:nvPr/>
          </p:nvSpPr>
          <p:spPr>
            <a:xfrm>
              <a:off x="0" y="-66675"/>
              <a:ext cx="3599901" cy="625709"/>
            </a:xfrm>
            <a:prstGeom prst="rect">
              <a:avLst/>
            </a:prstGeom>
          </p:spPr>
          <p:txBody>
            <a:bodyPr lIns="0" tIns="0" rIns="0" bIns="0" rtlCol="0" anchor="t">
              <a:spAutoFit/>
            </a:bodyPr>
            <a:lstStyle/>
            <a:p>
              <a:pPr>
                <a:lnSpc>
                  <a:spcPts val="3919"/>
                </a:lnSpc>
              </a:pPr>
              <a:r>
                <a:rPr lang="en-US" sz="2800">
                  <a:solidFill>
                    <a:srgbClr val="2E2E2E"/>
                  </a:solidFill>
                  <a:latin typeface="Lato Bold"/>
                </a:rPr>
                <a:t>Recogniton</a:t>
              </a:r>
            </a:p>
          </p:txBody>
        </p:sp>
        <p:sp>
          <p:nvSpPr>
            <p:cNvPr id="32" name="TextBox 32"/>
            <p:cNvSpPr txBox="1"/>
            <p:nvPr/>
          </p:nvSpPr>
          <p:spPr>
            <a:xfrm>
              <a:off x="0" y="823993"/>
              <a:ext cx="3599901" cy="1560195"/>
            </a:xfrm>
            <a:prstGeom prst="rect">
              <a:avLst/>
            </a:prstGeom>
          </p:spPr>
          <p:txBody>
            <a:bodyPr lIns="0" tIns="0" rIns="0" bIns="0" rtlCol="0" anchor="t">
              <a:spAutoFit/>
            </a:bodyPr>
            <a:lstStyle/>
            <a:p>
              <a:pPr>
                <a:lnSpc>
                  <a:spcPts val="3149"/>
                </a:lnSpc>
              </a:pPr>
              <a:r>
                <a:rPr lang="en-US" sz="2099" spc="41">
                  <a:solidFill>
                    <a:srgbClr val="2E2E2E"/>
                  </a:solidFill>
                  <a:latin typeface="Lato"/>
                </a:rPr>
                <a:t>Get recognised for your contributions to FOSS (authors.md)</a:t>
              </a:r>
            </a:p>
          </p:txBody>
        </p:sp>
      </p:grpSp>
      <p:grpSp>
        <p:nvGrpSpPr>
          <p:cNvPr id="33" name="Group 33"/>
          <p:cNvGrpSpPr/>
          <p:nvPr/>
        </p:nvGrpSpPr>
        <p:grpSpPr>
          <a:xfrm>
            <a:off x="14752480" y="3125042"/>
            <a:ext cx="2893031" cy="2588241"/>
            <a:chOff x="0" y="0"/>
            <a:chExt cx="3857374" cy="3450987"/>
          </a:xfrm>
        </p:grpSpPr>
        <p:sp>
          <p:nvSpPr>
            <p:cNvPr id="34" name="TextBox 34"/>
            <p:cNvSpPr txBox="1"/>
            <p:nvPr/>
          </p:nvSpPr>
          <p:spPr>
            <a:xfrm>
              <a:off x="0" y="-66675"/>
              <a:ext cx="3857374" cy="625709"/>
            </a:xfrm>
            <a:prstGeom prst="rect">
              <a:avLst/>
            </a:prstGeom>
          </p:spPr>
          <p:txBody>
            <a:bodyPr lIns="0" tIns="0" rIns="0" bIns="0" rtlCol="0" anchor="t">
              <a:spAutoFit/>
            </a:bodyPr>
            <a:lstStyle/>
            <a:p>
              <a:pPr>
                <a:lnSpc>
                  <a:spcPts val="3919"/>
                </a:lnSpc>
              </a:pPr>
              <a:r>
                <a:rPr lang="en-US" sz="2800">
                  <a:solidFill>
                    <a:srgbClr val="0A2237"/>
                  </a:solidFill>
                  <a:latin typeface="Lato Bold"/>
                </a:rPr>
                <a:t>Get hired</a:t>
              </a:r>
            </a:p>
          </p:txBody>
        </p:sp>
        <p:sp>
          <p:nvSpPr>
            <p:cNvPr id="35" name="TextBox 35"/>
            <p:cNvSpPr txBox="1"/>
            <p:nvPr/>
          </p:nvSpPr>
          <p:spPr>
            <a:xfrm>
              <a:off x="0" y="823993"/>
              <a:ext cx="3857374" cy="2626995"/>
            </a:xfrm>
            <a:prstGeom prst="rect">
              <a:avLst/>
            </a:prstGeom>
          </p:spPr>
          <p:txBody>
            <a:bodyPr lIns="0" tIns="0" rIns="0" bIns="0" rtlCol="0" anchor="t">
              <a:spAutoFit/>
            </a:bodyPr>
            <a:lstStyle/>
            <a:p>
              <a:pPr>
                <a:lnSpc>
                  <a:spcPts val="3150"/>
                </a:lnSpc>
              </a:pPr>
              <a:r>
                <a:rPr lang="en-US" sz="2099" spc="41">
                  <a:solidFill>
                    <a:srgbClr val="0A2237"/>
                  </a:solidFill>
                  <a:latin typeface="Lato"/>
                </a:rPr>
                <a:t>Familiarity with contributing to FOSS is an added + for a lot of job opportunities.</a:t>
              </a:r>
            </a:p>
            <a:p>
              <a:pPr>
                <a:lnSpc>
                  <a:spcPts val="3149"/>
                </a:lnSpc>
              </a:pPr>
              <a:endParaRPr lang="en-US" sz="2099" spc="41">
                <a:solidFill>
                  <a:srgbClr val="0A2237"/>
                </a:solidFill>
                <a:latin typeface="Lato"/>
              </a:endParaRPr>
            </a:p>
          </p:txBody>
        </p:sp>
      </p:grpSp>
      <p:grpSp>
        <p:nvGrpSpPr>
          <p:cNvPr id="36" name="Group 36"/>
          <p:cNvGrpSpPr/>
          <p:nvPr/>
        </p:nvGrpSpPr>
        <p:grpSpPr>
          <a:xfrm>
            <a:off x="1084738" y="791046"/>
            <a:ext cx="4554061" cy="1129754"/>
            <a:chOff x="0" y="0"/>
            <a:chExt cx="5562237" cy="1506339"/>
          </a:xfrm>
        </p:grpSpPr>
        <p:pic>
          <p:nvPicPr>
            <p:cNvPr id="37" name="Picture 3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45" y="342062"/>
              <a:ext cx="581762" cy="581762"/>
            </a:xfrm>
            <a:prstGeom prst="rect">
              <a:avLst/>
            </a:prstGeom>
          </p:spPr>
        </p:pic>
        <p:pic>
          <p:nvPicPr>
            <p:cNvPr id="38" name="Picture 38"/>
            <p:cNvPicPr>
              <a:picLocks noChangeAspect="1"/>
            </p:cNvPicPr>
            <p:nvPr/>
          </p:nvPicPr>
          <p:blipFill>
            <a:blip r:embed="rId6"/>
            <a:srcRect/>
            <a:stretch>
              <a:fillRect/>
            </a:stretch>
          </p:blipFill>
          <p:spPr>
            <a:xfrm>
              <a:off x="2744814" y="0"/>
              <a:ext cx="2817423" cy="1338276"/>
            </a:xfrm>
            <a:prstGeom prst="rect">
              <a:avLst/>
            </a:prstGeom>
          </p:spPr>
        </p:pic>
        <p:pic>
          <p:nvPicPr>
            <p:cNvPr id="39" name="Picture 39"/>
            <p:cNvPicPr>
              <a:picLocks noChangeAspect="1"/>
            </p:cNvPicPr>
            <p:nvPr/>
          </p:nvPicPr>
          <p:blipFill>
            <a:blip r:embed="rId7"/>
            <a:srcRect/>
            <a:stretch>
              <a:fillRect/>
            </a:stretch>
          </p:blipFill>
          <p:spPr>
            <a:xfrm>
              <a:off x="0" y="289139"/>
              <a:ext cx="1454775" cy="687608"/>
            </a:xfrm>
            <a:prstGeom prst="rect">
              <a:avLst/>
            </a:prstGeom>
          </p:spPr>
        </p:pic>
        <p:sp>
          <p:nvSpPr>
            <p:cNvPr id="40" name="TextBox 40"/>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a:solidFill>
                    <a:srgbClr val="FFFFFF"/>
                  </a:solidFill>
                  <a:latin typeface="Lato"/>
                </a:rPr>
                <a:t>Kampala</a:t>
              </a:r>
            </a:p>
          </p:txBody>
        </p:sp>
      </p:grpSp>
      <p:sp>
        <p:nvSpPr>
          <p:cNvPr id="41" name="TextBox 41"/>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Lato"/>
              </a:rPr>
              <a:t>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02</a:t>
            </a:r>
          </a:p>
        </p:txBody>
      </p:sp>
      <p:sp>
        <p:nvSpPr>
          <p:cNvPr id="6" name="TextBox 6"/>
          <p:cNvSpPr txBox="1"/>
          <p:nvPr/>
        </p:nvSpPr>
        <p:spPr>
          <a:xfrm>
            <a:off x="12378575" y="990600"/>
            <a:ext cx="4880725" cy="307634"/>
          </a:xfrm>
          <a:prstGeom prst="rect">
            <a:avLst/>
          </a:prstGeom>
        </p:spPr>
        <p:txBody>
          <a:bodyPr lIns="0" tIns="0" rIns="0" bIns="0" rtlCol="0" anchor="t">
            <a:spAutoFit/>
          </a:bodyPr>
          <a:lstStyle/>
          <a:p>
            <a:pPr algn="r">
              <a:lnSpc>
                <a:spcPts val="2520"/>
              </a:lnSpc>
            </a:pPr>
            <a:r>
              <a:rPr lang="en-US" sz="1800" spc="270">
                <a:solidFill>
                  <a:srgbClr val="FFFFFF"/>
                </a:solidFill>
                <a:latin typeface="HK Grotesk Medium"/>
              </a:rPr>
              <a:t>SUMMARY</a:t>
            </a:r>
          </a:p>
        </p:txBody>
      </p:sp>
      <p:grpSp>
        <p:nvGrpSpPr>
          <p:cNvPr id="7" name="Group 7"/>
          <p:cNvGrpSpPr/>
          <p:nvPr/>
        </p:nvGrpSpPr>
        <p:grpSpPr>
          <a:xfrm>
            <a:off x="2903796" y="3974604"/>
            <a:ext cx="5445864" cy="2911893"/>
            <a:chOff x="0" y="0"/>
            <a:chExt cx="7261152" cy="3882523"/>
          </a:xfrm>
        </p:grpSpPr>
        <p:sp>
          <p:nvSpPr>
            <p:cNvPr id="8" name="TextBox 8"/>
            <p:cNvSpPr txBox="1"/>
            <p:nvPr/>
          </p:nvSpPr>
          <p:spPr>
            <a:xfrm>
              <a:off x="0" y="66675"/>
              <a:ext cx="7261152" cy="3011164"/>
            </a:xfrm>
            <a:prstGeom prst="rect">
              <a:avLst/>
            </a:prstGeom>
          </p:spPr>
          <p:txBody>
            <a:bodyPr lIns="0" tIns="0" rIns="0" bIns="0" rtlCol="0" anchor="t">
              <a:spAutoFit/>
            </a:bodyPr>
            <a:lstStyle/>
            <a:p>
              <a:pPr>
                <a:lnSpc>
                  <a:spcPts val="8800"/>
                </a:lnSpc>
              </a:pPr>
              <a:r>
                <a:rPr lang="en-US" sz="8000">
                  <a:solidFill>
                    <a:srgbClr val="FFFFFF"/>
                  </a:solidFill>
                  <a:latin typeface="Lato Bold"/>
                </a:rPr>
                <a:t>Table of </a:t>
              </a:r>
              <a:r>
                <a:rPr lang="en-US" sz="8000">
                  <a:solidFill>
                    <a:srgbClr val="FFC033"/>
                  </a:solidFill>
                  <a:latin typeface="Lato Bold"/>
                </a:rPr>
                <a:t>Contents</a:t>
              </a:r>
            </a:p>
          </p:txBody>
        </p:sp>
        <p:sp>
          <p:nvSpPr>
            <p:cNvPr id="9" name="TextBox 9"/>
            <p:cNvSpPr txBox="1"/>
            <p:nvPr/>
          </p:nvSpPr>
          <p:spPr>
            <a:xfrm>
              <a:off x="0" y="3256814"/>
              <a:ext cx="7261152" cy="625709"/>
            </a:xfrm>
            <a:prstGeom prst="rect">
              <a:avLst/>
            </a:prstGeom>
          </p:spPr>
          <p:txBody>
            <a:bodyPr lIns="0" tIns="0" rIns="0" bIns="0" rtlCol="0" anchor="t">
              <a:spAutoFit/>
            </a:bodyPr>
            <a:lstStyle/>
            <a:p>
              <a:pPr>
                <a:lnSpc>
                  <a:spcPts val="3920"/>
                </a:lnSpc>
              </a:pPr>
              <a:r>
                <a:rPr lang="en-US" sz="2800">
                  <a:solidFill>
                    <a:srgbClr val="FFFFFF"/>
                  </a:solidFill>
                  <a:latin typeface="Lato Bold"/>
                </a:rPr>
                <a:t>Presentation Outline</a:t>
              </a:r>
            </a:p>
          </p:txBody>
        </p:sp>
      </p:grpSp>
      <p:sp>
        <p:nvSpPr>
          <p:cNvPr id="10" name="TextBox 10"/>
          <p:cNvSpPr txBox="1"/>
          <p:nvPr/>
        </p:nvSpPr>
        <p:spPr>
          <a:xfrm>
            <a:off x="10049008" y="1605310"/>
            <a:ext cx="7624699" cy="7564755"/>
          </a:xfrm>
          <a:prstGeom prst="rect">
            <a:avLst/>
          </a:prstGeom>
        </p:spPr>
        <p:txBody>
          <a:bodyPr lIns="0" tIns="0" rIns="0" bIns="0" rtlCol="0" anchor="t">
            <a:spAutoFit/>
          </a:bodyPr>
          <a:lstStyle/>
          <a:p>
            <a:pPr marL="582930" lvl="1" indent="-291465">
              <a:lnSpc>
                <a:spcPts val="4049"/>
              </a:lnSpc>
              <a:buFont typeface="Arial"/>
              <a:buChar char="•"/>
            </a:pPr>
            <a:r>
              <a:rPr lang="en-US" sz="2700" spc="81">
                <a:solidFill>
                  <a:srgbClr val="FFFFFF"/>
                </a:solidFill>
                <a:latin typeface="Lato"/>
              </a:rPr>
              <a:t>About me</a:t>
            </a:r>
          </a:p>
          <a:p>
            <a:pPr marL="582930" lvl="1" indent="-291465">
              <a:lnSpc>
                <a:spcPts val="4049"/>
              </a:lnSpc>
              <a:buFont typeface="Arial"/>
              <a:buChar char="•"/>
            </a:pPr>
            <a:r>
              <a:rPr lang="en-US" sz="2699" spc="80">
                <a:solidFill>
                  <a:srgbClr val="FFFFFF"/>
                </a:solidFill>
                <a:latin typeface="Lato"/>
              </a:rPr>
              <a:t>My OSS story</a:t>
            </a:r>
          </a:p>
          <a:p>
            <a:pPr marL="582930" lvl="1" indent="-291465">
              <a:lnSpc>
                <a:spcPts val="4049"/>
              </a:lnSpc>
              <a:buFont typeface="Arial"/>
              <a:buChar char="•"/>
            </a:pPr>
            <a:r>
              <a:rPr lang="en-US" sz="2699" spc="80">
                <a:solidFill>
                  <a:srgbClr val="FFFFFF"/>
                </a:solidFill>
                <a:latin typeface="Lato"/>
              </a:rPr>
              <a:t>What is Free and Open Source software?</a:t>
            </a:r>
          </a:p>
          <a:p>
            <a:pPr marL="582930" lvl="1" indent="-291465">
              <a:lnSpc>
                <a:spcPts val="4049"/>
              </a:lnSpc>
              <a:buFont typeface="Arial"/>
              <a:buChar char="•"/>
            </a:pPr>
            <a:r>
              <a:rPr lang="en-US" sz="2699" spc="80">
                <a:solidFill>
                  <a:srgbClr val="FFFFFF"/>
                </a:solidFill>
                <a:latin typeface="Lato"/>
              </a:rPr>
              <a:t>Examples of Open source organisations</a:t>
            </a:r>
          </a:p>
          <a:p>
            <a:pPr marL="582930" lvl="1" indent="-291465">
              <a:lnSpc>
                <a:spcPts val="4049"/>
              </a:lnSpc>
              <a:buFont typeface="Arial"/>
              <a:buChar char="•"/>
            </a:pPr>
            <a:r>
              <a:rPr lang="en-US" sz="2699" spc="80">
                <a:solidFill>
                  <a:srgbClr val="FFFFFF"/>
                </a:solidFill>
                <a:latin typeface="Lato"/>
              </a:rPr>
              <a:t>Why communities choose to go  open source.</a:t>
            </a:r>
          </a:p>
          <a:p>
            <a:pPr marL="582930" lvl="1" indent="-291465">
              <a:lnSpc>
                <a:spcPts val="4049"/>
              </a:lnSpc>
              <a:buFont typeface="Arial"/>
              <a:buChar char="•"/>
            </a:pPr>
            <a:r>
              <a:rPr lang="en-US" sz="2699" spc="80">
                <a:solidFill>
                  <a:srgbClr val="FFFFFF"/>
                </a:solidFill>
                <a:latin typeface="Lato"/>
              </a:rPr>
              <a:t>How you can contribute.</a:t>
            </a:r>
          </a:p>
          <a:p>
            <a:pPr marL="582930" lvl="1" indent="-291465">
              <a:lnSpc>
                <a:spcPts val="4049"/>
              </a:lnSpc>
              <a:buFont typeface="Arial"/>
              <a:buChar char="•"/>
            </a:pPr>
            <a:r>
              <a:rPr lang="en-US" sz="2699" spc="80">
                <a:solidFill>
                  <a:srgbClr val="FFFFFF"/>
                </a:solidFill>
                <a:latin typeface="Lato"/>
              </a:rPr>
              <a:t>Where to start</a:t>
            </a:r>
          </a:p>
          <a:p>
            <a:pPr marL="582930" lvl="1" indent="-291465">
              <a:lnSpc>
                <a:spcPts val="4049"/>
              </a:lnSpc>
              <a:buFont typeface="Arial"/>
              <a:buChar char="•"/>
            </a:pPr>
            <a:r>
              <a:rPr lang="en-US" sz="2699" spc="80">
                <a:solidFill>
                  <a:srgbClr val="FFFFFF"/>
                </a:solidFill>
                <a:latin typeface="Lato"/>
              </a:rPr>
              <a:t>How to start.</a:t>
            </a:r>
          </a:p>
          <a:p>
            <a:pPr marL="582930" lvl="1" indent="-291465">
              <a:lnSpc>
                <a:spcPts val="4049"/>
              </a:lnSpc>
              <a:buFont typeface="Arial"/>
              <a:buChar char="•"/>
            </a:pPr>
            <a:r>
              <a:rPr lang="en-US" sz="2699" spc="80">
                <a:solidFill>
                  <a:srgbClr val="FFFFFF"/>
                </a:solidFill>
                <a:latin typeface="Lato"/>
              </a:rPr>
              <a:t>How you will benefit from being a contributor?</a:t>
            </a:r>
          </a:p>
          <a:p>
            <a:pPr marL="582930" lvl="1" indent="-291465">
              <a:lnSpc>
                <a:spcPts val="4049"/>
              </a:lnSpc>
              <a:buFont typeface="Arial"/>
              <a:buChar char="•"/>
            </a:pPr>
            <a:r>
              <a:rPr lang="en-US" sz="2699" spc="80">
                <a:solidFill>
                  <a:srgbClr val="FFFFFF"/>
                </a:solidFill>
                <a:latin typeface="Lato"/>
              </a:rPr>
              <a:t>Great opportunities to pursue</a:t>
            </a:r>
          </a:p>
          <a:p>
            <a:pPr marL="582930" lvl="1" indent="-291465">
              <a:lnSpc>
                <a:spcPts val="4049"/>
              </a:lnSpc>
              <a:buFont typeface="Arial"/>
              <a:buChar char="•"/>
            </a:pPr>
            <a:r>
              <a:rPr lang="en-US" sz="2699" spc="80">
                <a:solidFill>
                  <a:srgbClr val="FFFFFF"/>
                </a:solidFill>
                <a:latin typeface="Lato"/>
              </a:rPr>
              <a:t>Great OSS communities to join</a:t>
            </a:r>
          </a:p>
          <a:p>
            <a:pPr marL="582930" lvl="1" indent="-291465">
              <a:lnSpc>
                <a:spcPts val="4049"/>
              </a:lnSpc>
              <a:buFont typeface="Arial"/>
              <a:buChar char="•"/>
            </a:pPr>
            <a:r>
              <a:rPr lang="en-US" sz="2699" spc="80">
                <a:solidFill>
                  <a:srgbClr val="FFFFFF"/>
                </a:solidFill>
                <a:latin typeface="Lato"/>
              </a:rPr>
              <a:t>Important resources</a:t>
            </a:r>
          </a:p>
          <a:p>
            <a:pPr marL="582930" lvl="1" indent="-291465">
              <a:lnSpc>
                <a:spcPts val="4050"/>
              </a:lnSpc>
              <a:buFont typeface="Arial"/>
              <a:buChar char="•"/>
            </a:pPr>
            <a:r>
              <a:rPr lang="en-US" sz="2699" spc="80">
                <a:solidFill>
                  <a:srgbClr val="FFFFFF"/>
                </a:solidFill>
                <a:latin typeface="Lato"/>
              </a:rPr>
              <a:t>How you can reach me</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sp>
        <p:nvSpPr>
          <p:cNvPr id="12" name="AutoShape 12"/>
          <p:cNvSpPr/>
          <p:nvPr/>
        </p:nvSpPr>
        <p:spPr>
          <a:xfrm rot="5400000">
            <a:off x="7626274" y="5406738"/>
            <a:ext cx="4357892" cy="0"/>
          </a:xfrm>
          <a:prstGeom prst="line">
            <a:avLst/>
          </a:prstGeom>
          <a:ln w="47625" cap="rnd">
            <a:solidFill>
              <a:srgbClr val="FFC033"/>
            </a:solidFill>
            <a:prstDash val="solid"/>
            <a:headEnd type="none" w="sm" len="sm"/>
            <a:tailEnd type="none" w="sm" len="sm"/>
          </a:ln>
        </p:spPr>
      </p:sp>
      <p:sp>
        <p:nvSpPr>
          <p:cNvPr id="13" name="TextBox 13"/>
          <p:cNvSpPr txBox="1"/>
          <p:nvPr/>
        </p:nvSpPr>
        <p:spPr>
          <a:xfrm>
            <a:off x="870332" y="1440816"/>
            <a:ext cx="750668" cy="260946"/>
          </a:xfrm>
          <a:prstGeom prst="rect">
            <a:avLst/>
          </a:prstGeom>
        </p:spPr>
        <p:txBody>
          <a:bodyPr lIns="0" tIns="0" rIns="0" bIns="0" rtlCol="0" anchor="t">
            <a:spAutoFit/>
          </a:bodyPr>
          <a:lstStyle/>
          <a:p>
            <a:pPr algn="ctr">
              <a:lnSpc>
                <a:spcPts val="2193"/>
              </a:lnSpc>
            </a:pPr>
            <a:r>
              <a:rPr lang="en-US" sz="1566">
                <a:solidFill>
                  <a:srgbClr val="FFFFFF"/>
                </a:solidFill>
                <a:latin typeface="Lato"/>
              </a:rPr>
              <a:t>Kampala</a:t>
            </a:r>
          </a:p>
        </p:txBody>
      </p:sp>
      <p:grpSp>
        <p:nvGrpSpPr>
          <p:cNvPr id="14" name="Group 14"/>
          <p:cNvGrpSpPr/>
          <p:nvPr/>
        </p:nvGrpSpPr>
        <p:grpSpPr>
          <a:xfrm>
            <a:off x="848177" y="688197"/>
            <a:ext cx="3568098" cy="941278"/>
            <a:chOff x="0" y="0"/>
            <a:chExt cx="4757464" cy="1255037"/>
          </a:xfrm>
        </p:grpSpPr>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5182" y="382470"/>
              <a:ext cx="490098" cy="490098"/>
            </a:xfrm>
            <a:prstGeom prst="rect">
              <a:avLst/>
            </a:prstGeom>
          </p:spPr>
        </p:pic>
        <p:pic>
          <p:nvPicPr>
            <p:cNvPr id="16" name="Picture 16"/>
            <p:cNvPicPr>
              <a:picLocks noChangeAspect="1"/>
            </p:cNvPicPr>
            <p:nvPr/>
          </p:nvPicPr>
          <p:blipFill>
            <a:blip r:embed="rId6"/>
            <a:srcRect/>
            <a:stretch>
              <a:fillRect/>
            </a:stretch>
          </p:blipFill>
          <p:spPr>
            <a:xfrm>
              <a:off x="0" y="337885"/>
              <a:ext cx="1225556" cy="579266"/>
            </a:xfrm>
            <a:prstGeom prst="rect">
              <a:avLst/>
            </a:prstGeom>
          </p:spPr>
        </p:pic>
        <p:pic>
          <p:nvPicPr>
            <p:cNvPr id="17" name="Picture 17"/>
            <p:cNvPicPr>
              <a:picLocks noChangeAspect="1"/>
            </p:cNvPicPr>
            <p:nvPr/>
          </p:nvPicPr>
          <p:blipFill>
            <a:blip r:embed="rId7"/>
            <a:srcRect/>
            <a:stretch>
              <a:fillRect/>
            </a:stretch>
          </p:blipFill>
          <p:spPr>
            <a:xfrm>
              <a:off x="2115280" y="0"/>
              <a:ext cx="2642184" cy="125503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3919935"/>
            <a:ext cx="955625" cy="545847"/>
          </a:xfrm>
          <a:prstGeom prst="rect">
            <a:avLst/>
          </a:prstGeom>
        </p:spPr>
        <p:txBody>
          <a:bodyPr lIns="0" tIns="0" rIns="0" bIns="0" rtlCol="0" anchor="t">
            <a:spAutoFit/>
          </a:bodyPr>
          <a:lstStyle/>
          <a:p>
            <a:pPr algn="ctr">
              <a:lnSpc>
                <a:spcPts val="4480"/>
              </a:lnSpc>
            </a:pPr>
            <a:r>
              <a:rPr lang="en-US" sz="3200">
                <a:solidFill>
                  <a:srgbClr val="FFFFFF">
                    <a:alpha val="9804"/>
                  </a:srgbClr>
                </a:solidFill>
                <a:latin typeface="HK Grotesk Bold"/>
              </a:rPr>
              <a:t>15</a:t>
            </a:r>
          </a:p>
        </p:txBody>
      </p:sp>
      <p:grpSp>
        <p:nvGrpSpPr>
          <p:cNvPr id="6" name="Group 6"/>
          <p:cNvGrpSpPr/>
          <p:nvPr/>
        </p:nvGrpSpPr>
        <p:grpSpPr>
          <a:xfrm>
            <a:off x="2941224" y="2201909"/>
            <a:ext cx="16533795" cy="8964021"/>
            <a:chOff x="0" y="0"/>
            <a:chExt cx="15902755" cy="8621895"/>
          </a:xfrm>
        </p:grpSpPr>
        <p:sp>
          <p:nvSpPr>
            <p:cNvPr id="7" name="Freeform 7"/>
            <p:cNvSpPr/>
            <p:nvPr/>
          </p:nvSpPr>
          <p:spPr>
            <a:xfrm>
              <a:off x="0" y="0"/>
              <a:ext cx="15902755" cy="8621895"/>
            </a:xfrm>
            <a:custGeom>
              <a:avLst/>
              <a:gdLst/>
              <a:ahLst/>
              <a:cxnLst/>
              <a:rect l="l" t="t" r="r" b="b"/>
              <a:pathLst>
                <a:path w="15902755" h="8621895">
                  <a:moveTo>
                    <a:pt x="15597955" y="0"/>
                  </a:moveTo>
                  <a:lnTo>
                    <a:pt x="304800" y="0"/>
                  </a:lnTo>
                  <a:cubicBezTo>
                    <a:pt x="135890" y="0"/>
                    <a:pt x="0" y="135890"/>
                    <a:pt x="0" y="304800"/>
                  </a:cubicBezTo>
                  <a:lnTo>
                    <a:pt x="0" y="8317095"/>
                  </a:lnTo>
                  <a:cubicBezTo>
                    <a:pt x="0" y="8486005"/>
                    <a:pt x="135890" y="8621895"/>
                    <a:pt x="304800" y="8621895"/>
                  </a:cubicBezTo>
                  <a:lnTo>
                    <a:pt x="15597955" y="8621895"/>
                  </a:lnTo>
                  <a:cubicBezTo>
                    <a:pt x="15766864" y="8621895"/>
                    <a:pt x="15902755" y="8486005"/>
                    <a:pt x="15902755" y="8317095"/>
                  </a:cubicBezTo>
                  <a:lnTo>
                    <a:pt x="15902755" y="304800"/>
                  </a:lnTo>
                  <a:cubicBezTo>
                    <a:pt x="15902755" y="135890"/>
                    <a:pt x="15766864" y="0"/>
                    <a:pt x="15597955" y="0"/>
                  </a:cubicBezTo>
                  <a:close/>
                </a:path>
              </a:pathLst>
            </a:custGeom>
            <a:solidFill>
              <a:srgbClr val="FBF9FA"/>
            </a:solidFill>
          </p:spPr>
        </p:sp>
      </p:grpSp>
      <p:sp>
        <p:nvSpPr>
          <p:cNvPr id="8" name="TextBox 8"/>
          <p:cNvSpPr txBox="1"/>
          <p:nvPr/>
        </p:nvSpPr>
        <p:spPr>
          <a:xfrm>
            <a:off x="3945409" y="2724230"/>
            <a:ext cx="13515748" cy="1262380"/>
          </a:xfrm>
          <a:prstGeom prst="rect">
            <a:avLst/>
          </a:prstGeom>
        </p:spPr>
        <p:txBody>
          <a:bodyPr lIns="0" tIns="0" rIns="0" bIns="0" rtlCol="0" anchor="t">
            <a:spAutoFit/>
          </a:bodyPr>
          <a:lstStyle/>
          <a:p>
            <a:pPr>
              <a:lnSpc>
                <a:spcPts val="10220"/>
              </a:lnSpc>
            </a:pPr>
            <a:r>
              <a:rPr lang="en-US" sz="7300">
                <a:solidFill>
                  <a:srgbClr val="0A2237"/>
                </a:solidFill>
                <a:latin typeface="HK Grotesk Bold"/>
              </a:rPr>
              <a:t>Great </a:t>
            </a:r>
            <a:r>
              <a:rPr lang="en-US" sz="7300">
                <a:solidFill>
                  <a:srgbClr val="F2994A"/>
                </a:solidFill>
                <a:latin typeface="HK Grotesk Bold"/>
              </a:rPr>
              <a:t>programs</a:t>
            </a:r>
            <a:r>
              <a:rPr lang="en-US" sz="7300">
                <a:solidFill>
                  <a:srgbClr val="0A2237"/>
                </a:solidFill>
                <a:latin typeface="HK Grotesk Bold"/>
              </a:rPr>
              <a:t> to get started</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grpSp>
        <p:nvGrpSpPr>
          <p:cNvPr id="10" name="Group 10"/>
          <p:cNvGrpSpPr/>
          <p:nvPr/>
        </p:nvGrpSpPr>
        <p:grpSpPr>
          <a:xfrm>
            <a:off x="1084738" y="791046"/>
            <a:ext cx="4630261" cy="1129754"/>
            <a:chOff x="0" y="0"/>
            <a:chExt cx="5562237" cy="1506339"/>
          </a:xfrm>
        </p:grpSpPr>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29145" y="342062"/>
              <a:ext cx="581762" cy="581762"/>
            </a:xfrm>
            <a:prstGeom prst="rect">
              <a:avLst/>
            </a:prstGeom>
          </p:spPr>
        </p:pic>
        <p:pic>
          <p:nvPicPr>
            <p:cNvPr id="12" name="Picture 12"/>
            <p:cNvPicPr>
              <a:picLocks noChangeAspect="1"/>
            </p:cNvPicPr>
            <p:nvPr/>
          </p:nvPicPr>
          <p:blipFill>
            <a:blip r:embed="rId7"/>
            <a:srcRect/>
            <a:stretch>
              <a:fillRect/>
            </a:stretch>
          </p:blipFill>
          <p:spPr>
            <a:xfrm>
              <a:off x="2744814" y="0"/>
              <a:ext cx="2817423" cy="1338276"/>
            </a:xfrm>
            <a:prstGeom prst="rect">
              <a:avLst/>
            </a:prstGeom>
          </p:spPr>
        </p:pic>
        <p:pic>
          <p:nvPicPr>
            <p:cNvPr id="13" name="Picture 13"/>
            <p:cNvPicPr>
              <a:picLocks noChangeAspect="1"/>
            </p:cNvPicPr>
            <p:nvPr/>
          </p:nvPicPr>
          <p:blipFill>
            <a:blip r:embed="rId8"/>
            <a:srcRect/>
            <a:stretch>
              <a:fillRect/>
            </a:stretch>
          </p:blipFill>
          <p:spPr>
            <a:xfrm>
              <a:off x="0" y="289139"/>
              <a:ext cx="1454775" cy="687608"/>
            </a:xfrm>
            <a:prstGeom prst="rect">
              <a:avLst/>
            </a:prstGeom>
          </p:spPr>
        </p:pic>
        <p:sp>
          <p:nvSpPr>
            <p:cNvPr id="14" name="TextBox 14"/>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dirty="0">
                  <a:solidFill>
                    <a:srgbClr val="FFFFFF"/>
                  </a:solidFill>
                  <a:latin typeface="Lato"/>
                </a:rPr>
                <a:t>Kampala</a:t>
              </a:r>
            </a:p>
          </p:txBody>
        </p:sp>
      </p:grpSp>
      <p:sp>
        <p:nvSpPr>
          <p:cNvPr id="15" name="AutoShape 15"/>
          <p:cNvSpPr/>
          <p:nvPr/>
        </p:nvSpPr>
        <p:spPr>
          <a:xfrm rot="-5400000">
            <a:off x="5053445" y="7065493"/>
            <a:ext cx="5721286" cy="0"/>
          </a:xfrm>
          <a:prstGeom prst="line">
            <a:avLst/>
          </a:prstGeom>
          <a:ln w="47625" cap="rnd">
            <a:solidFill>
              <a:srgbClr val="F2994A"/>
            </a:solidFill>
            <a:prstDash val="solid"/>
            <a:headEnd type="none" w="sm" len="sm"/>
            <a:tailEnd type="none" w="sm" len="sm"/>
          </a:ln>
        </p:spPr>
      </p:sp>
      <p:sp>
        <p:nvSpPr>
          <p:cNvPr id="16" name="TextBox 16"/>
          <p:cNvSpPr txBox="1"/>
          <p:nvPr/>
        </p:nvSpPr>
        <p:spPr>
          <a:xfrm>
            <a:off x="3945409" y="5394193"/>
            <a:ext cx="1655713"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Outreachy</a:t>
            </a:r>
          </a:p>
        </p:txBody>
      </p:sp>
      <p:sp>
        <p:nvSpPr>
          <p:cNvPr id="17" name="TextBox 17"/>
          <p:cNvSpPr txBox="1"/>
          <p:nvPr/>
        </p:nvSpPr>
        <p:spPr>
          <a:xfrm>
            <a:off x="3926954" y="4652645"/>
            <a:ext cx="2313384" cy="490855"/>
          </a:xfrm>
          <a:prstGeom prst="rect">
            <a:avLst/>
          </a:prstGeom>
        </p:spPr>
        <p:txBody>
          <a:bodyPr lIns="0" tIns="0" rIns="0" bIns="0" rtlCol="0" anchor="t">
            <a:spAutoFit/>
          </a:bodyPr>
          <a:lstStyle/>
          <a:p>
            <a:pPr algn="ctr">
              <a:lnSpc>
                <a:spcPts val="3919"/>
              </a:lnSpc>
            </a:pPr>
            <a:r>
              <a:rPr lang="en-US" sz="2800">
                <a:solidFill>
                  <a:srgbClr val="0A2237"/>
                </a:solidFill>
                <a:latin typeface="Lato Bold"/>
              </a:rPr>
              <a:t>FOSS program</a:t>
            </a:r>
          </a:p>
        </p:txBody>
      </p:sp>
      <p:sp>
        <p:nvSpPr>
          <p:cNvPr id="18" name="TextBox 18"/>
          <p:cNvSpPr txBox="1"/>
          <p:nvPr/>
        </p:nvSpPr>
        <p:spPr>
          <a:xfrm>
            <a:off x="8104473" y="4652645"/>
            <a:ext cx="1421755" cy="490855"/>
          </a:xfrm>
          <a:prstGeom prst="rect">
            <a:avLst/>
          </a:prstGeom>
        </p:spPr>
        <p:txBody>
          <a:bodyPr lIns="0" tIns="0" rIns="0" bIns="0" rtlCol="0" anchor="t">
            <a:spAutoFit/>
          </a:bodyPr>
          <a:lstStyle/>
          <a:p>
            <a:pPr algn="ctr">
              <a:lnSpc>
                <a:spcPts val="3919"/>
              </a:lnSpc>
            </a:pPr>
            <a:r>
              <a:rPr lang="en-US" sz="2800">
                <a:solidFill>
                  <a:srgbClr val="0A2237"/>
                </a:solidFill>
                <a:latin typeface="Lato Bold"/>
              </a:rPr>
              <a:t>Duration</a:t>
            </a:r>
          </a:p>
        </p:txBody>
      </p:sp>
      <p:sp>
        <p:nvSpPr>
          <p:cNvPr id="19" name="TextBox 19"/>
          <p:cNvSpPr txBox="1"/>
          <p:nvPr/>
        </p:nvSpPr>
        <p:spPr>
          <a:xfrm>
            <a:off x="10862036" y="4653041"/>
            <a:ext cx="3051423" cy="490855"/>
          </a:xfrm>
          <a:prstGeom prst="rect">
            <a:avLst/>
          </a:prstGeom>
        </p:spPr>
        <p:txBody>
          <a:bodyPr lIns="0" tIns="0" rIns="0" bIns="0" rtlCol="0" anchor="t">
            <a:spAutoFit/>
          </a:bodyPr>
          <a:lstStyle/>
          <a:p>
            <a:pPr algn="ctr">
              <a:lnSpc>
                <a:spcPts val="3919"/>
              </a:lnSpc>
            </a:pPr>
            <a:r>
              <a:rPr lang="en-US" sz="2800">
                <a:solidFill>
                  <a:srgbClr val="0A2237"/>
                </a:solidFill>
                <a:latin typeface="Lato Bold"/>
              </a:rPr>
              <a:t>Paid/ Incentivised?</a:t>
            </a:r>
          </a:p>
        </p:txBody>
      </p:sp>
      <p:sp>
        <p:nvSpPr>
          <p:cNvPr id="20" name="TextBox 20"/>
          <p:cNvSpPr txBox="1"/>
          <p:nvPr/>
        </p:nvSpPr>
        <p:spPr>
          <a:xfrm>
            <a:off x="14839801" y="4653041"/>
            <a:ext cx="2419499" cy="490855"/>
          </a:xfrm>
          <a:prstGeom prst="rect">
            <a:avLst/>
          </a:prstGeom>
        </p:spPr>
        <p:txBody>
          <a:bodyPr lIns="0" tIns="0" rIns="0" bIns="0" rtlCol="0" anchor="t">
            <a:spAutoFit/>
          </a:bodyPr>
          <a:lstStyle/>
          <a:p>
            <a:pPr algn="ctr">
              <a:lnSpc>
                <a:spcPts val="3919"/>
              </a:lnSpc>
            </a:pPr>
            <a:r>
              <a:rPr lang="en-US" sz="2800">
                <a:solidFill>
                  <a:srgbClr val="0A2237"/>
                </a:solidFill>
                <a:latin typeface="Lato Bold"/>
              </a:rPr>
              <a:t>Starter friendly</a:t>
            </a:r>
          </a:p>
        </p:txBody>
      </p:sp>
      <p:sp>
        <p:nvSpPr>
          <p:cNvPr id="21" name="AutoShape 21"/>
          <p:cNvSpPr/>
          <p:nvPr/>
        </p:nvSpPr>
        <p:spPr>
          <a:xfrm rot="-5400000">
            <a:off x="7818827" y="7065493"/>
            <a:ext cx="5721286" cy="0"/>
          </a:xfrm>
          <a:prstGeom prst="line">
            <a:avLst/>
          </a:prstGeom>
          <a:ln w="47625" cap="rnd">
            <a:solidFill>
              <a:srgbClr val="F2994A"/>
            </a:solidFill>
            <a:prstDash val="solid"/>
            <a:headEnd type="none" w="sm" len="sm"/>
            <a:tailEnd type="none" w="sm" len="sm"/>
          </a:ln>
        </p:spPr>
      </p:sp>
      <p:sp>
        <p:nvSpPr>
          <p:cNvPr id="22" name="AutoShape 22"/>
          <p:cNvSpPr/>
          <p:nvPr/>
        </p:nvSpPr>
        <p:spPr>
          <a:xfrm rot="-5400000">
            <a:off x="11832189" y="7065493"/>
            <a:ext cx="5721286" cy="0"/>
          </a:xfrm>
          <a:prstGeom prst="line">
            <a:avLst/>
          </a:prstGeom>
          <a:ln w="47625" cap="rnd">
            <a:solidFill>
              <a:srgbClr val="F2994A"/>
            </a:solidFill>
            <a:prstDash val="solid"/>
            <a:headEnd type="none" w="sm" len="sm"/>
            <a:tailEnd type="none" w="sm" len="sm"/>
          </a:ln>
        </p:spPr>
      </p:sp>
      <p:sp>
        <p:nvSpPr>
          <p:cNvPr id="23" name="AutoShape 23"/>
          <p:cNvSpPr/>
          <p:nvPr/>
        </p:nvSpPr>
        <p:spPr>
          <a:xfrm>
            <a:off x="3926954" y="5346568"/>
            <a:ext cx="13534203" cy="0"/>
          </a:xfrm>
          <a:prstGeom prst="line">
            <a:avLst/>
          </a:prstGeom>
          <a:ln w="47625" cap="rnd">
            <a:solidFill>
              <a:srgbClr val="F2994A"/>
            </a:solidFill>
            <a:prstDash val="solid"/>
            <a:headEnd type="none" w="sm" len="sm"/>
            <a:tailEnd type="none" w="sm" len="sm"/>
          </a:ln>
        </p:spPr>
      </p:sp>
      <p:sp>
        <p:nvSpPr>
          <p:cNvPr id="24" name="TextBox 24"/>
          <p:cNvSpPr txBox="1"/>
          <p:nvPr/>
        </p:nvSpPr>
        <p:spPr>
          <a:xfrm>
            <a:off x="3945409" y="6100355"/>
            <a:ext cx="3012132" cy="986155"/>
          </a:xfrm>
          <a:prstGeom prst="rect">
            <a:avLst/>
          </a:prstGeom>
        </p:spPr>
        <p:txBody>
          <a:bodyPr lIns="0" tIns="0" rIns="0" bIns="0" rtlCol="0" anchor="t">
            <a:spAutoFit/>
          </a:bodyPr>
          <a:lstStyle/>
          <a:p>
            <a:pPr>
              <a:lnSpc>
                <a:spcPts val="3919"/>
              </a:lnSpc>
            </a:pPr>
            <a:r>
              <a:rPr lang="en-US" sz="2800">
                <a:solidFill>
                  <a:srgbClr val="0A2237"/>
                </a:solidFill>
                <a:latin typeface="Lato"/>
              </a:rPr>
              <a:t>Google Summer of </a:t>
            </a:r>
          </a:p>
          <a:p>
            <a:pPr>
              <a:lnSpc>
                <a:spcPts val="3919"/>
              </a:lnSpc>
            </a:pPr>
            <a:r>
              <a:rPr lang="en-US" sz="2800">
                <a:solidFill>
                  <a:srgbClr val="0A2237"/>
                </a:solidFill>
                <a:latin typeface="Lato"/>
              </a:rPr>
              <a:t>Code</a:t>
            </a:r>
          </a:p>
        </p:txBody>
      </p:sp>
      <p:sp>
        <p:nvSpPr>
          <p:cNvPr id="25" name="TextBox 25"/>
          <p:cNvSpPr txBox="1"/>
          <p:nvPr/>
        </p:nvSpPr>
        <p:spPr>
          <a:xfrm>
            <a:off x="3945409" y="7214553"/>
            <a:ext cx="3021806" cy="490855"/>
          </a:xfrm>
          <a:prstGeom prst="rect">
            <a:avLst/>
          </a:prstGeom>
        </p:spPr>
        <p:txBody>
          <a:bodyPr lIns="0" tIns="0" rIns="0" bIns="0" rtlCol="0" anchor="t">
            <a:spAutoFit/>
          </a:bodyPr>
          <a:lstStyle/>
          <a:p>
            <a:pPr>
              <a:lnSpc>
                <a:spcPts val="3919"/>
              </a:lnSpc>
            </a:pPr>
            <a:r>
              <a:rPr lang="en-US" sz="2800">
                <a:solidFill>
                  <a:srgbClr val="0A2237"/>
                </a:solidFill>
                <a:latin typeface="Lato"/>
              </a:rPr>
              <a:t>Major League Hack</a:t>
            </a:r>
          </a:p>
        </p:txBody>
      </p:sp>
      <p:sp>
        <p:nvSpPr>
          <p:cNvPr id="26" name="TextBox 26"/>
          <p:cNvSpPr txBox="1"/>
          <p:nvPr/>
        </p:nvSpPr>
        <p:spPr>
          <a:xfrm>
            <a:off x="3945409" y="7868215"/>
            <a:ext cx="3355330" cy="986155"/>
          </a:xfrm>
          <a:prstGeom prst="rect">
            <a:avLst/>
          </a:prstGeom>
        </p:spPr>
        <p:txBody>
          <a:bodyPr lIns="0" tIns="0" rIns="0" bIns="0" rtlCol="0" anchor="t">
            <a:spAutoFit/>
          </a:bodyPr>
          <a:lstStyle/>
          <a:p>
            <a:pPr>
              <a:lnSpc>
                <a:spcPts val="3919"/>
              </a:lnSpc>
            </a:pPr>
            <a:r>
              <a:rPr lang="en-US" sz="2800">
                <a:solidFill>
                  <a:srgbClr val="0A2237"/>
                </a:solidFill>
                <a:latin typeface="Lato"/>
              </a:rPr>
              <a:t>GirlScript Summer of </a:t>
            </a:r>
          </a:p>
          <a:p>
            <a:pPr>
              <a:lnSpc>
                <a:spcPts val="3919"/>
              </a:lnSpc>
            </a:pPr>
            <a:r>
              <a:rPr lang="en-US" sz="2800">
                <a:solidFill>
                  <a:srgbClr val="0A2237"/>
                </a:solidFill>
                <a:latin typeface="Lato"/>
              </a:rPr>
              <a:t>Code</a:t>
            </a:r>
          </a:p>
        </p:txBody>
      </p:sp>
      <p:sp>
        <p:nvSpPr>
          <p:cNvPr id="27" name="TextBox 27"/>
          <p:cNvSpPr txBox="1"/>
          <p:nvPr/>
        </p:nvSpPr>
        <p:spPr>
          <a:xfrm>
            <a:off x="3945409" y="8973318"/>
            <a:ext cx="3626048" cy="490855"/>
          </a:xfrm>
          <a:prstGeom prst="rect">
            <a:avLst/>
          </a:prstGeom>
        </p:spPr>
        <p:txBody>
          <a:bodyPr lIns="0" tIns="0" rIns="0" bIns="0" rtlCol="0" anchor="t">
            <a:spAutoFit/>
          </a:bodyPr>
          <a:lstStyle/>
          <a:p>
            <a:pPr>
              <a:lnSpc>
                <a:spcPts val="3919"/>
              </a:lnSpc>
            </a:pPr>
            <a:r>
              <a:rPr lang="en-US" sz="2800">
                <a:solidFill>
                  <a:srgbClr val="0A2237"/>
                </a:solidFill>
                <a:latin typeface="Lato"/>
              </a:rPr>
              <a:t>Google Season of Docs</a:t>
            </a:r>
          </a:p>
        </p:txBody>
      </p:sp>
      <p:sp>
        <p:nvSpPr>
          <p:cNvPr id="28" name="TextBox 28"/>
          <p:cNvSpPr txBox="1"/>
          <p:nvPr/>
        </p:nvSpPr>
        <p:spPr>
          <a:xfrm>
            <a:off x="8409161" y="5394193"/>
            <a:ext cx="1469678"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3 months</a:t>
            </a:r>
          </a:p>
        </p:txBody>
      </p:sp>
      <p:sp>
        <p:nvSpPr>
          <p:cNvPr id="29" name="TextBox 29"/>
          <p:cNvSpPr txBox="1"/>
          <p:nvPr/>
        </p:nvSpPr>
        <p:spPr>
          <a:xfrm>
            <a:off x="8409161" y="7214553"/>
            <a:ext cx="1469678"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3 months</a:t>
            </a:r>
          </a:p>
        </p:txBody>
      </p:sp>
      <p:sp>
        <p:nvSpPr>
          <p:cNvPr id="30" name="TextBox 30"/>
          <p:cNvSpPr txBox="1"/>
          <p:nvPr/>
        </p:nvSpPr>
        <p:spPr>
          <a:xfrm>
            <a:off x="8409161" y="8087290"/>
            <a:ext cx="1469678"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3 months</a:t>
            </a:r>
          </a:p>
        </p:txBody>
      </p:sp>
      <p:sp>
        <p:nvSpPr>
          <p:cNvPr id="31" name="TextBox 31"/>
          <p:cNvSpPr txBox="1"/>
          <p:nvPr/>
        </p:nvSpPr>
        <p:spPr>
          <a:xfrm>
            <a:off x="8409161" y="6348005"/>
            <a:ext cx="1469678"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3 months</a:t>
            </a:r>
          </a:p>
        </p:txBody>
      </p:sp>
      <p:sp>
        <p:nvSpPr>
          <p:cNvPr id="32" name="TextBox 32"/>
          <p:cNvSpPr txBox="1"/>
          <p:nvPr/>
        </p:nvSpPr>
        <p:spPr>
          <a:xfrm>
            <a:off x="8445624" y="8973318"/>
            <a:ext cx="1396752"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Depends</a:t>
            </a:r>
          </a:p>
        </p:txBody>
      </p:sp>
      <p:sp>
        <p:nvSpPr>
          <p:cNvPr id="33" name="AutoShape 33"/>
          <p:cNvSpPr/>
          <p:nvPr/>
        </p:nvSpPr>
        <p:spPr>
          <a:xfrm>
            <a:off x="3945409" y="4480239"/>
            <a:ext cx="13534203" cy="0"/>
          </a:xfrm>
          <a:prstGeom prst="line">
            <a:avLst/>
          </a:prstGeom>
          <a:ln w="47625" cap="rnd">
            <a:solidFill>
              <a:srgbClr val="F2994A"/>
            </a:solidFill>
            <a:prstDash val="solid"/>
            <a:headEnd type="none" w="sm" len="sm"/>
            <a:tailEnd type="none" w="sm" len="sm"/>
          </a:ln>
        </p:spPr>
      </p:sp>
      <p:sp>
        <p:nvSpPr>
          <p:cNvPr id="34" name="TextBox 34"/>
          <p:cNvSpPr txBox="1"/>
          <p:nvPr/>
        </p:nvSpPr>
        <p:spPr>
          <a:xfrm>
            <a:off x="11826591" y="5394193"/>
            <a:ext cx="1122313"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$ 6000</a:t>
            </a:r>
          </a:p>
        </p:txBody>
      </p:sp>
      <p:sp>
        <p:nvSpPr>
          <p:cNvPr id="35" name="TextBox 35"/>
          <p:cNvSpPr txBox="1"/>
          <p:nvPr/>
        </p:nvSpPr>
        <p:spPr>
          <a:xfrm>
            <a:off x="10862036" y="6109880"/>
            <a:ext cx="3542481" cy="905510"/>
          </a:xfrm>
          <a:prstGeom prst="rect">
            <a:avLst/>
          </a:prstGeom>
        </p:spPr>
        <p:txBody>
          <a:bodyPr lIns="0" tIns="0" rIns="0" bIns="0" rtlCol="0" anchor="t">
            <a:spAutoFit/>
          </a:bodyPr>
          <a:lstStyle/>
          <a:p>
            <a:pPr algn="ctr">
              <a:lnSpc>
                <a:spcPts val="3640"/>
              </a:lnSpc>
            </a:pPr>
            <a:r>
              <a:rPr lang="en-US" sz="2600">
                <a:solidFill>
                  <a:srgbClr val="0A2237"/>
                </a:solidFill>
                <a:latin typeface="Lato"/>
              </a:rPr>
              <a:t>Depends on country and other factors</a:t>
            </a:r>
          </a:p>
        </p:txBody>
      </p:sp>
      <p:sp>
        <p:nvSpPr>
          <p:cNvPr id="36" name="TextBox 36"/>
          <p:cNvSpPr txBox="1"/>
          <p:nvPr/>
        </p:nvSpPr>
        <p:spPr>
          <a:xfrm>
            <a:off x="11235073" y="7214553"/>
            <a:ext cx="2305348"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$ 5000 + swag</a:t>
            </a:r>
          </a:p>
        </p:txBody>
      </p:sp>
      <p:sp>
        <p:nvSpPr>
          <p:cNvPr id="37" name="TextBox 37"/>
          <p:cNvSpPr txBox="1"/>
          <p:nvPr/>
        </p:nvSpPr>
        <p:spPr>
          <a:xfrm>
            <a:off x="11257100" y="8087290"/>
            <a:ext cx="2261295"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$ 3000 - 6600</a:t>
            </a:r>
          </a:p>
        </p:txBody>
      </p:sp>
      <p:sp>
        <p:nvSpPr>
          <p:cNvPr id="38" name="TextBox 38"/>
          <p:cNvSpPr txBox="1"/>
          <p:nvPr/>
        </p:nvSpPr>
        <p:spPr>
          <a:xfrm>
            <a:off x="11900782" y="8973318"/>
            <a:ext cx="973931"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Varies</a:t>
            </a:r>
          </a:p>
        </p:txBody>
      </p:sp>
      <p:sp>
        <p:nvSpPr>
          <p:cNvPr id="39" name="TextBox 39"/>
          <p:cNvSpPr txBox="1"/>
          <p:nvPr/>
        </p:nvSpPr>
        <p:spPr>
          <a:xfrm>
            <a:off x="15767745" y="5434833"/>
            <a:ext cx="563612"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Yes</a:t>
            </a:r>
          </a:p>
        </p:txBody>
      </p:sp>
      <p:sp>
        <p:nvSpPr>
          <p:cNvPr id="40" name="TextBox 40"/>
          <p:cNvSpPr txBox="1"/>
          <p:nvPr/>
        </p:nvSpPr>
        <p:spPr>
          <a:xfrm>
            <a:off x="15812988" y="7214553"/>
            <a:ext cx="473125"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No</a:t>
            </a:r>
          </a:p>
        </p:txBody>
      </p:sp>
      <p:sp>
        <p:nvSpPr>
          <p:cNvPr id="41" name="TextBox 41"/>
          <p:cNvSpPr txBox="1"/>
          <p:nvPr/>
        </p:nvSpPr>
        <p:spPr>
          <a:xfrm>
            <a:off x="15812988" y="6405155"/>
            <a:ext cx="473125"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No</a:t>
            </a:r>
          </a:p>
        </p:txBody>
      </p:sp>
      <p:sp>
        <p:nvSpPr>
          <p:cNvPr id="42" name="TextBox 42"/>
          <p:cNvSpPr txBox="1"/>
          <p:nvPr/>
        </p:nvSpPr>
        <p:spPr>
          <a:xfrm>
            <a:off x="15767745" y="7903775"/>
            <a:ext cx="563612"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Yes</a:t>
            </a:r>
          </a:p>
        </p:txBody>
      </p:sp>
      <p:sp>
        <p:nvSpPr>
          <p:cNvPr id="43" name="TextBox 43"/>
          <p:cNvSpPr txBox="1"/>
          <p:nvPr/>
        </p:nvSpPr>
        <p:spPr>
          <a:xfrm>
            <a:off x="15767745" y="8973318"/>
            <a:ext cx="563612" cy="490855"/>
          </a:xfrm>
          <a:prstGeom prst="rect">
            <a:avLst/>
          </a:prstGeom>
        </p:spPr>
        <p:txBody>
          <a:bodyPr lIns="0" tIns="0" rIns="0" bIns="0" rtlCol="0" anchor="t">
            <a:spAutoFit/>
          </a:bodyPr>
          <a:lstStyle/>
          <a:p>
            <a:pPr algn="ctr">
              <a:lnSpc>
                <a:spcPts val="3919"/>
              </a:lnSpc>
            </a:pPr>
            <a:r>
              <a:rPr lang="en-US" sz="2800">
                <a:solidFill>
                  <a:srgbClr val="0A2237"/>
                </a:solidFill>
                <a:latin typeface="Lato"/>
              </a:rPr>
              <a:t>Yes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2941224" y="5588380"/>
            <a:ext cx="16533795" cy="5577551"/>
            <a:chOff x="0" y="0"/>
            <a:chExt cx="15902755" cy="5364674"/>
          </a:xfrm>
        </p:grpSpPr>
        <p:sp>
          <p:nvSpPr>
            <p:cNvPr id="6" name="Freeform 6"/>
            <p:cNvSpPr/>
            <p:nvPr/>
          </p:nvSpPr>
          <p:spPr>
            <a:xfrm>
              <a:off x="0" y="0"/>
              <a:ext cx="15902755" cy="5364674"/>
            </a:xfrm>
            <a:custGeom>
              <a:avLst/>
              <a:gdLst/>
              <a:ahLst/>
              <a:cxnLst/>
              <a:rect l="l" t="t" r="r" b="b"/>
              <a:pathLst>
                <a:path w="15902755" h="5364674">
                  <a:moveTo>
                    <a:pt x="15597955" y="0"/>
                  </a:moveTo>
                  <a:lnTo>
                    <a:pt x="304800" y="0"/>
                  </a:lnTo>
                  <a:cubicBezTo>
                    <a:pt x="135890" y="0"/>
                    <a:pt x="0" y="135890"/>
                    <a:pt x="0" y="304800"/>
                  </a:cubicBezTo>
                  <a:lnTo>
                    <a:pt x="0" y="5059874"/>
                  </a:lnTo>
                  <a:cubicBezTo>
                    <a:pt x="0" y="5228784"/>
                    <a:pt x="135890" y="5364674"/>
                    <a:pt x="304800" y="5364674"/>
                  </a:cubicBezTo>
                  <a:lnTo>
                    <a:pt x="15597955" y="5364674"/>
                  </a:lnTo>
                  <a:cubicBezTo>
                    <a:pt x="15766864" y="5364674"/>
                    <a:pt x="15902755" y="5228784"/>
                    <a:pt x="15902755" y="5059874"/>
                  </a:cubicBezTo>
                  <a:lnTo>
                    <a:pt x="15902755" y="304800"/>
                  </a:lnTo>
                  <a:cubicBezTo>
                    <a:pt x="15902755" y="135890"/>
                    <a:pt x="15766864" y="0"/>
                    <a:pt x="15597955" y="0"/>
                  </a:cubicBezTo>
                  <a:close/>
                </a:path>
              </a:pathLst>
            </a:custGeom>
            <a:solidFill>
              <a:srgbClr val="FBF9FA"/>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1055450"/>
            <a:ext cx="433644" cy="108017"/>
          </a:xfrm>
          <a:prstGeom prst="rect">
            <a:avLst/>
          </a:prstGeom>
        </p:spPr>
      </p:pic>
      <p:grpSp>
        <p:nvGrpSpPr>
          <p:cNvPr id="8" name="Group 8"/>
          <p:cNvGrpSpPr/>
          <p:nvPr/>
        </p:nvGrpSpPr>
        <p:grpSpPr>
          <a:xfrm>
            <a:off x="848177" y="772154"/>
            <a:ext cx="4171678" cy="1129754"/>
            <a:chOff x="0" y="0"/>
            <a:chExt cx="5562237" cy="1506339"/>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45" y="342062"/>
              <a:ext cx="581762" cy="581762"/>
            </a:xfrm>
            <a:prstGeom prst="rect">
              <a:avLst/>
            </a:prstGeom>
          </p:spPr>
        </p:pic>
        <p:pic>
          <p:nvPicPr>
            <p:cNvPr id="10" name="Picture 10"/>
            <p:cNvPicPr>
              <a:picLocks noChangeAspect="1"/>
            </p:cNvPicPr>
            <p:nvPr/>
          </p:nvPicPr>
          <p:blipFill>
            <a:blip r:embed="rId6"/>
            <a:srcRect/>
            <a:stretch>
              <a:fillRect/>
            </a:stretch>
          </p:blipFill>
          <p:spPr>
            <a:xfrm>
              <a:off x="2744814" y="0"/>
              <a:ext cx="2817423" cy="1338276"/>
            </a:xfrm>
            <a:prstGeom prst="rect">
              <a:avLst/>
            </a:prstGeom>
          </p:spPr>
        </p:pic>
        <p:pic>
          <p:nvPicPr>
            <p:cNvPr id="11" name="Picture 11"/>
            <p:cNvPicPr>
              <a:picLocks noChangeAspect="1"/>
            </p:cNvPicPr>
            <p:nvPr/>
          </p:nvPicPr>
          <p:blipFill>
            <a:blip r:embed="rId7"/>
            <a:srcRect/>
            <a:stretch>
              <a:fillRect/>
            </a:stretch>
          </p:blipFill>
          <p:spPr>
            <a:xfrm>
              <a:off x="0" y="289139"/>
              <a:ext cx="1454775" cy="687608"/>
            </a:xfrm>
            <a:prstGeom prst="rect">
              <a:avLst/>
            </a:prstGeom>
          </p:spPr>
        </p:pic>
        <p:sp>
          <p:nvSpPr>
            <p:cNvPr id="12" name="TextBox 12"/>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a:solidFill>
                    <a:srgbClr val="FFFFFF"/>
                  </a:solidFill>
                  <a:latin typeface="Lato"/>
                </a:rPr>
                <a:t>Kampala</a:t>
              </a:r>
            </a:p>
          </p:txBody>
        </p:sp>
      </p:grpSp>
      <p:pic>
        <p:nvPicPr>
          <p:cNvPr id="13" name="Picture 13"/>
          <p:cNvPicPr>
            <a:picLocks noChangeAspect="1"/>
          </p:cNvPicPr>
          <p:nvPr/>
        </p:nvPicPr>
        <p:blipFill>
          <a:blip r:embed="rId8"/>
          <a:srcRect/>
          <a:stretch>
            <a:fillRect/>
          </a:stretch>
        </p:blipFill>
        <p:spPr>
          <a:xfrm>
            <a:off x="3983557" y="7066951"/>
            <a:ext cx="2394583" cy="1131815"/>
          </a:xfrm>
          <a:prstGeom prst="rect">
            <a:avLst/>
          </a:prstGeom>
        </p:spPr>
      </p:pic>
      <p:pic>
        <p:nvPicPr>
          <p:cNvPr id="14" name="Picture 14"/>
          <p:cNvPicPr>
            <a:picLocks noChangeAspect="1"/>
          </p:cNvPicPr>
          <p:nvPr/>
        </p:nvPicPr>
        <p:blipFill>
          <a:blip r:embed="rId9"/>
          <a:srcRect/>
          <a:stretch>
            <a:fillRect/>
          </a:stretch>
        </p:blipFill>
        <p:spPr>
          <a:xfrm>
            <a:off x="7764966" y="5874986"/>
            <a:ext cx="2758067" cy="2758067"/>
          </a:xfrm>
          <a:prstGeom prst="rect">
            <a:avLst/>
          </a:prstGeom>
        </p:spPr>
      </p:pic>
      <p:pic>
        <p:nvPicPr>
          <p:cNvPr id="15" name="Picture 15"/>
          <p:cNvPicPr>
            <a:picLocks noChangeAspect="1"/>
          </p:cNvPicPr>
          <p:nvPr/>
        </p:nvPicPr>
        <p:blipFill>
          <a:blip r:embed="rId10"/>
          <a:srcRect/>
          <a:stretch>
            <a:fillRect/>
          </a:stretch>
        </p:blipFill>
        <p:spPr>
          <a:xfrm>
            <a:off x="11208121" y="6262886"/>
            <a:ext cx="2370167" cy="2370167"/>
          </a:xfrm>
          <a:prstGeom prst="rect">
            <a:avLst/>
          </a:prstGeom>
        </p:spPr>
      </p:pic>
      <p:pic>
        <p:nvPicPr>
          <p:cNvPr id="16" name="Picture 16"/>
          <p:cNvPicPr>
            <a:picLocks noChangeAspect="1"/>
          </p:cNvPicPr>
          <p:nvPr/>
        </p:nvPicPr>
        <p:blipFill>
          <a:blip r:embed="rId11"/>
          <a:srcRect l="22181" t="22320" r="21249" b="30235"/>
          <a:stretch>
            <a:fillRect/>
          </a:stretch>
        </p:blipFill>
        <p:spPr>
          <a:xfrm>
            <a:off x="14609938" y="5995888"/>
            <a:ext cx="2432540" cy="1071063"/>
          </a:xfrm>
          <a:prstGeom prst="rect">
            <a:avLst/>
          </a:prstGeom>
        </p:spPr>
      </p:pic>
      <p:pic>
        <p:nvPicPr>
          <p:cNvPr id="17" name="Picture 17"/>
          <p:cNvPicPr>
            <a:picLocks noChangeAspect="1"/>
          </p:cNvPicPr>
          <p:nvPr/>
        </p:nvPicPr>
        <p:blipFill>
          <a:blip r:embed="rId12"/>
          <a:srcRect/>
          <a:stretch>
            <a:fillRect/>
          </a:stretch>
        </p:blipFill>
        <p:spPr>
          <a:xfrm>
            <a:off x="14134850" y="7772806"/>
            <a:ext cx="3124450" cy="2264005"/>
          </a:xfrm>
          <a:prstGeom prst="rect">
            <a:avLst/>
          </a:prstGeom>
        </p:spPr>
      </p:pic>
      <p:sp>
        <p:nvSpPr>
          <p:cNvPr id="18" name="TextBox 18"/>
          <p:cNvSpPr txBox="1"/>
          <p:nvPr/>
        </p:nvSpPr>
        <p:spPr>
          <a:xfrm>
            <a:off x="2941224" y="3056410"/>
            <a:ext cx="11423763" cy="2087090"/>
          </a:xfrm>
          <a:prstGeom prst="rect">
            <a:avLst/>
          </a:prstGeom>
        </p:spPr>
        <p:txBody>
          <a:bodyPr lIns="0" tIns="0" rIns="0" bIns="0" rtlCol="0" anchor="t">
            <a:spAutoFit/>
          </a:bodyPr>
          <a:lstStyle/>
          <a:p>
            <a:pPr>
              <a:lnSpc>
                <a:spcPts val="8319"/>
              </a:lnSpc>
            </a:pPr>
            <a:r>
              <a:rPr lang="en-US" sz="6399">
                <a:solidFill>
                  <a:srgbClr val="FFFFFF"/>
                </a:solidFill>
                <a:latin typeface="Lato Bold"/>
              </a:rPr>
              <a:t>Great </a:t>
            </a:r>
            <a:r>
              <a:rPr lang="en-US" sz="6399">
                <a:solidFill>
                  <a:srgbClr val="F2994A"/>
                </a:solidFill>
                <a:latin typeface="Lato Bold"/>
              </a:rPr>
              <a:t>FOSS communities</a:t>
            </a:r>
            <a:r>
              <a:rPr lang="en-US" sz="6399">
                <a:solidFill>
                  <a:srgbClr val="FFFFFF"/>
                </a:solidFill>
                <a:latin typeface="Lato Bold"/>
              </a:rPr>
              <a:t> to learn from</a:t>
            </a:r>
          </a:p>
        </p:txBody>
      </p:sp>
      <p:sp>
        <p:nvSpPr>
          <p:cNvPr id="19" name="TextBox 19"/>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16</a:t>
            </a:r>
          </a:p>
        </p:txBody>
      </p:sp>
      <p:sp>
        <p:nvSpPr>
          <p:cNvPr id="20" name="TextBox 20"/>
          <p:cNvSpPr txBox="1"/>
          <p:nvPr/>
        </p:nvSpPr>
        <p:spPr>
          <a:xfrm>
            <a:off x="3983557" y="8254168"/>
            <a:ext cx="3392137" cy="976346"/>
          </a:xfrm>
          <a:prstGeom prst="rect">
            <a:avLst/>
          </a:prstGeom>
        </p:spPr>
        <p:txBody>
          <a:bodyPr lIns="0" tIns="0" rIns="0" bIns="0" rtlCol="0" anchor="t">
            <a:spAutoFit/>
          </a:bodyPr>
          <a:lstStyle/>
          <a:p>
            <a:pPr>
              <a:lnSpc>
                <a:spcPts val="3919"/>
              </a:lnSpc>
            </a:pPr>
            <a:r>
              <a:rPr lang="en-US" sz="2800">
                <a:solidFill>
                  <a:srgbClr val="0A2237"/>
                </a:solidFill>
                <a:latin typeface="Lato Bold"/>
              </a:rPr>
              <a:t>Open Source Community Africa</a:t>
            </a:r>
          </a:p>
        </p:txBody>
      </p:sp>
      <p:sp>
        <p:nvSpPr>
          <p:cNvPr id="21" name="TextBox 21"/>
          <p:cNvSpPr txBox="1"/>
          <p:nvPr/>
        </p:nvSpPr>
        <p:spPr>
          <a:xfrm>
            <a:off x="7815984" y="8709003"/>
            <a:ext cx="3392137" cy="485950"/>
          </a:xfrm>
          <a:prstGeom prst="rect">
            <a:avLst/>
          </a:prstGeom>
        </p:spPr>
        <p:txBody>
          <a:bodyPr lIns="0" tIns="0" rIns="0" bIns="0" rtlCol="0" anchor="t">
            <a:spAutoFit/>
          </a:bodyPr>
          <a:lstStyle/>
          <a:p>
            <a:pPr>
              <a:lnSpc>
                <a:spcPts val="3919"/>
              </a:lnSpc>
            </a:pPr>
            <a:r>
              <a:rPr lang="en-US" sz="2800">
                <a:solidFill>
                  <a:srgbClr val="0A2237"/>
                </a:solidFill>
                <a:latin typeface="Lato Bold"/>
              </a:rPr>
              <a:t>She Code Africa</a:t>
            </a:r>
          </a:p>
        </p:txBody>
      </p:sp>
      <p:sp>
        <p:nvSpPr>
          <p:cNvPr id="22" name="TextBox 22"/>
          <p:cNvSpPr txBox="1"/>
          <p:nvPr/>
        </p:nvSpPr>
        <p:spPr>
          <a:xfrm>
            <a:off x="11208121" y="8709003"/>
            <a:ext cx="3392137" cy="485950"/>
          </a:xfrm>
          <a:prstGeom prst="rect">
            <a:avLst/>
          </a:prstGeom>
        </p:spPr>
        <p:txBody>
          <a:bodyPr lIns="0" tIns="0" rIns="0" bIns="0" rtlCol="0" anchor="t">
            <a:spAutoFit/>
          </a:bodyPr>
          <a:lstStyle/>
          <a:p>
            <a:pPr>
              <a:lnSpc>
                <a:spcPts val="3919"/>
              </a:lnSpc>
            </a:pPr>
            <a:r>
              <a:rPr lang="en-US" sz="2800">
                <a:solidFill>
                  <a:srgbClr val="0A2237"/>
                </a:solidFill>
                <a:latin typeface="Lato Bold"/>
              </a:rPr>
              <a:t>Write the Docs</a:t>
            </a:r>
          </a:p>
        </p:txBody>
      </p:sp>
      <p:sp>
        <p:nvSpPr>
          <p:cNvPr id="23" name="TextBox 23"/>
          <p:cNvSpPr txBox="1"/>
          <p:nvPr/>
        </p:nvSpPr>
        <p:spPr>
          <a:xfrm>
            <a:off x="14686138" y="7171657"/>
            <a:ext cx="3392137" cy="485950"/>
          </a:xfrm>
          <a:prstGeom prst="rect">
            <a:avLst/>
          </a:prstGeom>
        </p:spPr>
        <p:txBody>
          <a:bodyPr lIns="0" tIns="0" rIns="0" bIns="0" rtlCol="0" anchor="t">
            <a:spAutoFit/>
          </a:bodyPr>
          <a:lstStyle/>
          <a:p>
            <a:pPr>
              <a:lnSpc>
                <a:spcPts val="3919"/>
              </a:lnSpc>
            </a:pPr>
            <a:r>
              <a:rPr lang="en-US" sz="2800">
                <a:solidFill>
                  <a:srgbClr val="0A2237"/>
                </a:solidFill>
                <a:latin typeface="Lato Bold"/>
              </a:rPr>
              <a:t>FOSS Asia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42478" y="9705918"/>
            <a:ext cx="433644" cy="108017"/>
          </a:xfrm>
          <a:prstGeom prst="rect">
            <a:avLst/>
          </a:prstGeom>
        </p:spPr>
      </p:pic>
      <p:sp>
        <p:nvSpPr>
          <p:cNvPr id="6" name="TextBox 6"/>
          <p:cNvSpPr txBox="1"/>
          <p:nvPr/>
        </p:nvSpPr>
        <p:spPr>
          <a:xfrm>
            <a:off x="8793820" y="1953051"/>
            <a:ext cx="8031836" cy="7416165"/>
          </a:xfrm>
          <a:prstGeom prst="rect">
            <a:avLst/>
          </a:prstGeom>
        </p:spPr>
        <p:txBody>
          <a:bodyPr lIns="0" tIns="0" rIns="0" bIns="0" rtlCol="0" anchor="t">
            <a:spAutoFit/>
          </a:bodyPr>
          <a:lstStyle/>
          <a:p>
            <a:pPr marL="561340" lvl="1" indent="-280670">
              <a:lnSpc>
                <a:spcPts val="3900"/>
              </a:lnSpc>
              <a:buFont typeface="Arial"/>
              <a:buChar char="•"/>
            </a:pPr>
            <a:r>
              <a:rPr lang="en-US" sz="2600" spc="77">
                <a:solidFill>
                  <a:srgbClr val="FFFFFF"/>
                </a:solidFill>
                <a:latin typeface="Lato Bold"/>
              </a:rPr>
              <a:t>A full list of open-source programs that you can apply to:</a:t>
            </a:r>
            <a:r>
              <a:rPr lang="en-US" sz="2600" spc="77">
                <a:solidFill>
                  <a:srgbClr val="FFFFFF"/>
                </a:solidFill>
                <a:latin typeface="Lato"/>
              </a:rPr>
              <a:t> </a:t>
            </a:r>
            <a:r>
              <a:rPr lang="en-US" sz="2600" spc="77">
                <a:solidFill>
                  <a:srgbClr val="FFC033"/>
                </a:solidFill>
                <a:latin typeface="Lato"/>
              </a:rPr>
              <a:t>https://github.com/tapaswenipathak/Open-Source-Programs </a:t>
            </a:r>
          </a:p>
          <a:p>
            <a:pPr marL="561340" lvl="1" indent="-280670">
              <a:lnSpc>
                <a:spcPts val="3900"/>
              </a:lnSpc>
              <a:buFont typeface="Arial"/>
              <a:buChar char="•"/>
            </a:pPr>
            <a:r>
              <a:rPr lang="en-US" sz="2600" spc="77">
                <a:solidFill>
                  <a:srgbClr val="FFFFFF"/>
                </a:solidFill>
                <a:latin typeface="Lato Bold"/>
              </a:rPr>
              <a:t>MLH open-source program</a:t>
            </a:r>
            <a:r>
              <a:rPr lang="en-US" sz="2600" spc="77">
                <a:solidFill>
                  <a:srgbClr val="FFFFFF"/>
                </a:solidFill>
                <a:latin typeface="Lato"/>
              </a:rPr>
              <a:t> </a:t>
            </a:r>
            <a:r>
              <a:rPr lang="en-US" sz="2600" spc="77">
                <a:solidFill>
                  <a:srgbClr val="FFC033"/>
                </a:solidFill>
                <a:latin typeface="Lato"/>
              </a:rPr>
              <a:t>https://fellowship.mlh.io/programs/open-source </a:t>
            </a:r>
          </a:p>
          <a:p>
            <a:pPr marL="561340" lvl="1" indent="-280670">
              <a:lnSpc>
                <a:spcPts val="3900"/>
              </a:lnSpc>
              <a:buFont typeface="Arial"/>
              <a:buChar char="•"/>
            </a:pPr>
            <a:r>
              <a:rPr lang="en-US" sz="2600" spc="77">
                <a:solidFill>
                  <a:srgbClr val="FFFFFF"/>
                </a:solidFill>
                <a:latin typeface="Lato Bold"/>
              </a:rPr>
              <a:t>Outreachy</a:t>
            </a:r>
            <a:r>
              <a:rPr lang="en-US" sz="2600" spc="77">
                <a:solidFill>
                  <a:srgbClr val="FFFFFF"/>
                </a:solidFill>
                <a:latin typeface="Lato"/>
              </a:rPr>
              <a:t>: </a:t>
            </a:r>
            <a:r>
              <a:rPr lang="en-US" sz="2600" spc="77">
                <a:solidFill>
                  <a:srgbClr val="FFC033"/>
                </a:solidFill>
                <a:latin typeface="Lato"/>
              </a:rPr>
              <a:t>https://www.outreachy.org/</a:t>
            </a:r>
          </a:p>
          <a:p>
            <a:pPr marL="561340" lvl="1" indent="-280670">
              <a:lnSpc>
                <a:spcPts val="3900"/>
              </a:lnSpc>
              <a:buFont typeface="Arial"/>
              <a:buChar char="•"/>
            </a:pPr>
            <a:r>
              <a:rPr lang="en-US" sz="2600" spc="77">
                <a:solidFill>
                  <a:srgbClr val="FFFFFF"/>
                </a:solidFill>
                <a:latin typeface="Lato Bold"/>
              </a:rPr>
              <a:t>Making money from open source projects:</a:t>
            </a:r>
            <a:r>
              <a:rPr lang="en-US" sz="2600" spc="77">
                <a:solidFill>
                  <a:srgbClr val="FFFFFF"/>
                </a:solidFill>
                <a:latin typeface="Lato"/>
              </a:rPr>
              <a:t> </a:t>
            </a:r>
            <a:r>
              <a:rPr lang="en-US" sz="2600" spc="77">
                <a:solidFill>
                  <a:srgbClr val="FFC033"/>
                </a:solidFill>
                <a:latin typeface="Lato"/>
              </a:rPr>
              <a:t>https://dev.to/techthor/making-money-from-open-source-projects-2mmb</a:t>
            </a:r>
          </a:p>
          <a:p>
            <a:pPr marL="561340" lvl="1" indent="-280670">
              <a:lnSpc>
                <a:spcPts val="3900"/>
              </a:lnSpc>
              <a:buFont typeface="Arial"/>
              <a:buChar char="•"/>
            </a:pPr>
            <a:r>
              <a:rPr lang="en-US" sz="2600" spc="77">
                <a:solidFill>
                  <a:srgbClr val="FFFFFF"/>
                </a:solidFill>
                <a:latin typeface="Lato Bold"/>
              </a:rPr>
              <a:t>Google Summer of Code</a:t>
            </a:r>
            <a:r>
              <a:rPr lang="en-US" sz="2600" spc="77">
                <a:solidFill>
                  <a:srgbClr val="FFFFFF"/>
                </a:solidFill>
                <a:latin typeface="Lato"/>
              </a:rPr>
              <a:t> </a:t>
            </a:r>
            <a:r>
              <a:rPr lang="en-US" sz="2600" spc="77">
                <a:solidFill>
                  <a:srgbClr val="FFC033"/>
                </a:solidFill>
                <a:latin typeface="Lato"/>
              </a:rPr>
              <a:t>https://summerofcode.withgoogle.com/</a:t>
            </a:r>
          </a:p>
          <a:p>
            <a:pPr marL="561340" lvl="1" indent="-280670">
              <a:lnSpc>
                <a:spcPts val="3900"/>
              </a:lnSpc>
              <a:buFont typeface="Arial"/>
              <a:buChar char="•"/>
            </a:pPr>
            <a:r>
              <a:rPr lang="en-US" sz="2600" spc="77">
                <a:solidFill>
                  <a:srgbClr val="FFFFFF"/>
                </a:solidFill>
                <a:latin typeface="Lato Bold"/>
              </a:rPr>
              <a:t>My first experience with open source (with advise)</a:t>
            </a:r>
            <a:r>
              <a:rPr lang="en-US" sz="2600" spc="77">
                <a:solidFill>
                  <a:srgbClr val="FFFFFF"/>
                </a:solidFill>
                <a:latin typeface="Lato"/>
              </a:rPr>
              <a:t>: </a:t>
            </a:r>
            <a:r>
              <a:rPr lang="en-US" sz="2600" spc="77">
                <a:solidFill>
                  <a:srgbClr val="FFC033"/>
                </a:solidFill>
                <a:latin typeface="Lato"/>
              </a:rPr>
              <a:t>https://aanyudeborah.wordpress.com/ </a:t>
            </a:r>
          </a:p>
        </p:txBody>
      </p:sp>
      <p:grpSp>
        <p:nvGrpSpPr>
          <p:cNvPr id="7" name="Group 7"/>
          <p:cNvGrpSpPr/>
          <p:nvPr/>
        </p:nvGrpSpPr>
        <p:grpSpPr>
          <a:xfrm>
            <a:off x="848176" y="772154"/>
            <a:ext cx="4714423" cy="1129754"/>
            <a:chOff x="0" y="0"/>
            <a:chExt cx="5562237" cy="1506339"/>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45" y="342062"/>
              <a:ext cx="581762" cy="581762"/>
            </a:xfrm>
            <a:prstGeom prst="rect">
              <a:avLst/>
            </a:prstGeom>
          </p:spPr>
        </p:pic>
        <p:pic>
          <p:nvPicPr>
            <p:cNvPr id="9" name="Picture 9"/>
            <p:cNvPicPr>
              <a:picLocks noChangeAspect="1"/>
            </p:cNvPicPr>
            <p:nvPr/>
          </p:nvPicPr>
          <p:blipFill>
            <a:blip r:embed="rId6"/>
            <a:srcRect/>
            <a:stretch>
              <a:fillRect/>
            </a:stretch>
          </p:blipFill>
          <p:spPr>
            <a:xfrm>
              <a:off x="2744814" y="0"/>
              <a:ext cx="2817423" cy="1338276"/>
            </a:xfrm>
            <a:prstGeom prst="rect">
              <a:avLst/>
            </a:prstGeom>
          </p:spPr>
        </p:pic>
        <p:pic>
          <p:nvPicPr>
            <p:cNvPr id="10" name="Picture 10"/>
            <p:cNvPicPr>
              <a:picLocks noChangeAspect="1"/>
            </p:cNvPicPr>
            <p:nvPr/>
          </p:nvPicPr>
          <p:blipFill>
            <a:blip r:embed="rId7"/>
            <a:srcRect/>
            <a:stretch>
              <a:fillRect/>
            </a:stretch>
          </p:blipFill>
          <p:spPr>
            <a:xfrm>
              <a:off x="0" y="289139"/>
              <a:ext cx="1454775" cy="687608"/>
            </a:xfrm>
            <a:prstGeom prst="rect">
              <a:avLst/>
            </a:prstGeom>
          </p:spPr>
        </p:pic>
        <p:sp>
          <p:nvSpPr>
            <p:cNvPr id="11" name="TextBox 11"/>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a:solidFill>
                    <a:srgbClr val="FFFFFF"/>
                  </a:solidFill>
                  <a:latin typeface="Lato"/>
                </a:rPr>
                <a:t>Kampala</a:t>
              </a:r>
            </a:p>
          </p:txBody>
        </p:sp>
      </p:grpSp>
      <p:sp>
        <p:nvSpPr>
          <p:cNvPr id="12" name="TextBox 12"/>
          <p:cNvSpPr txBox="1"/>
          <p:nvPr/>
        </p:nvSpPr>
        <p:spPr>
          <a:xfrm>
            <a:off x="2168329" y="4053285"/>
            <a:ext cx="6220026" cy="2241704"/>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Useful </a:t>
            </a:r>
            <a:r>
              <a:rPr lang="en-US" sz="8000">
                <a:solidFill>
                  <a:srgbClr val="F2994A"/>
                </a:solidFill>
                <a:latin typeface="HK Grotesk Bold"/>
              </a:rPr>
              <a:t>resources</a:t>
            </a:r>
            <a:r>
              <a:rPr lang="en-US" sz="8000">
                <a:solidFill>
                  <a:srgbClr val="FFFFFF"/>
                </a:solidFill>
                <a:latin typeface="HK Grotesk Bold"/>
              </a:rPr>
              <a:t>:</a:t>
            </a:r>
          </a:p>
        </p:txBody>
      </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27443" y="6765706"/>
            <a:ext cx="2057400" cy="2057400"/>
          </a:xfrm>
          <a:prstGeom prst="rect">
            <a:avLst/>
          </a:prstGeom>
        </p:spPr>
      </p:pic>
      <p:sp>
        <p:nvSpPr>
          <p:cNvPr id="14" name="TextBox 14"/>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17</a:t>
            </a:r>
          </a:p>
        </p:txBody>
      </p:sp>
      <p:sp>
        <p:nvSpPr>
          <p:cNvPr id="15" name="TextBox 15"/>
          <p:cNvSpPr txBox="1"/>
          <p:nvPr/>
        </p:nvSpPr>
        <p:spPr>
          <a:xfrm>
            <a:off x="12378575" y="990600"/>
            <a:ext cx="4880725" cy="307634"/>
          </a:xfrm>
          <a:prstGeom prst="rect">
            <a:avLst/>
          </a:prstGeom>
        </p:spPr>
        <p:txBody>
          <a:bodyPr lIns="0" tIns="0" rIns="0" bIns="0" rtlCol="0" anchor="t">
            <a:spAutoFit/>
          </a:bodyPr>
          <a:lstStyle/>
          <a:p>
            <a:pPr algn="r">
              <a:lnSpc>
                <a:spcPts val="2520"/>
              </a:lnSpc>
            </a:pPr>
            <a:r>
              <a:rPr lang="en-US" sz="1800" spc="270">
                <a:solidFill>
                  <a:srgbClr val="FFFFFF"/>
                </a:solidFill>
                <a:latin typeface="HK Grotesk Medium"/>
              </a:rPr>
              <a:t>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25656" y="9150283"/>
            <a:ext cx="433644" cy="108017"/>
          </a:xfrm>
          <a:prstGeom prst="rect">
            <a:avLst/>
          </a:prstGeom>
        </p:spPr>
      </p:pic>
      <p:grpSp>
        <p:nvGrpSpPr>
          <p:cNvPr id="6" name="Group 6"/>
          <p:cNvGrpSpPr/>
          <p:nvPr/>
        </p:nvGrpSpPr>
        <p:grpSpPr>
          <a:xfrm>
            <a:off x="848176" y="772154"/>
            <a:ext cx="4644043" cy="1129754"/>
            <a:chOff x="0" y="0"/>
            <a:chExt cx="5562237" cy="1506339"/>
          </a:xfrm>
        </p:grpSpPr>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9145" y="342062"/>
              <a:ext cx="581762" cy="581762"/>
            </a:xfrm>
            <a:prstGeom prst="rect">
              <a:avLst/>
            </a:prstGeom>
          </p:spPr>
        </p:pic>
        <p:pic>
          <p:nvPicPr>
            <p:cNvPr id="8" name="Picture 8"/>
            <p:cNvPicPr>
              <a:picLocks noChangeAspect="1"/>
            </p:cNvPicPr>
            <p:nvPr/>
          </p:nvPicPr>
          <p:blipFill>
            <a:blip r:embed="rId6"/>
            <a:srcRect/>
            <a:stretch>
              <a:fillRect/>
            </a:stretch>
          </p:blipFill>
          <p:spPr>
            <a:xfrm>
              <a:off x="2744814" y="0"/>
              <a:ext cx="2817423" cy="1338276"/>
            </a:xfrm>
            <a:prstGeom prst="rect">
              <a:avLst/>
            </a:prstGeom>
          </p:spPr>
        </p:pic>
        <p:pic>
          <p:nvPicPr>
            <p:cNvPr id="9" name="Picture 9"/>
            <p:cNvPicPr>
              <a:picLocks noChangeAspect="1"/>
            </p:cNvPicPr>
            <p:nvPr/>
          </p:nvPicPr>
          <p:blipFill>
            <a:blip r:embed="rId7"/>
            <a:srcRect/>
            <a:stretch>
              <a:fillRect/>
            </a:stretch>
          </p:blipFill>
          <p:spPr>
            <a:xfrm>
              <a:off x="0" y="289139"/>
              <a:ext cx="1454775" cy="687608"/>
            </a:xfrm>
            <a:prstGeom prst="rect">
              <a:avLst/>
            </a:prstGeom>
          </p:spPr>
        </p:pic>
        <p:sp>
          <p:nvSpPr>
            <p:cNvPr id="10" name="TextBox 10"/>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a:solidFill>
                    <a:srgbClr val="FFFFFF"/>
                  </a:solidFill>
                  <a:latin typeface="Lato"/>
                </a:rPr>
                <a:t>Kampala</a:t>
              </a:r>
            </a:p>
          </p:txBody>
        </p:sp>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00758" y="3359464"/>
            <a:ext cx="913284" cy="913284"/>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00758" y="5891185"/>
            <a:ext cx="925039" cy="879943"/>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400758" y="7130482"/>
            <a:ext cx="964726" cy="964726"/>
          </a:xfrm>
          <a:prstGeom prst="rect">
            <a:avLst/>
          </a:prstGeom>
        </p:spPr>
      </p:pic>
      <p:grpSp>
        <p:nvGrpSpPr>
          <p:cNvPr id="14" name="Group 14"/>
          <p:cNvGrpSpPr/>
          <p:nvPr/>
        </p:nvGrpSpPr>
        <p:grpSpPr>
          <a:xfrm>
            <a:off x="2697833" y="3395199"/>
            <a:ext cx="4644044" cy="4573499"/>
            <a:chOff x="0" y="0"/>
            <a:chExt cx="6192059" cy="6097999"/>
          </a:xfrm>
        </p:grpSpPr>
        <p:sp>
          <p:nvSpPr>
            <p:cNvPr id="15" name="TextBox 15"/>
            <p:cNvSpPr txBox="1"/>
            <p:nvPr/>
          </p:nvSpPr>
          <p:spPr>
            <a:xfrm>
              <a:off x="0" y="66675"/>
              <a:ext cx="6192059" cy="4482350"/>
            </a:xfrm>
            <a:prstGeom prst="rect">
              <a:avLst/>
            </a:prstGeom>
          </p:spPr>
          <p:txBody>
            <a:bodyPr lIns="0" tIns="0" rIns="0" bIns="0" rtlCol="0" anchor="t">
              <a:spAutoFit/>
            </a:bodyPr>
            <a:lstStyle/>
            <a:p>
              <a:pPr>
                <a:lnSpc>
                  <a:spcPts val="8800"/>
                </a:lnSpc>
              </a:pPr>
              <a:r>
                <a:rPr lang="en-US" sz="8000">
                  <a:solidFill>
                    <a:srgbClr val="FBF9FA"/>
                  </a:solidFill>
                  <a:latin typeface="HK Grotesk Bold"/>
                </a:rPr>
                <a:t>You can</a:t>
              </a:r>
              <a:r>
                <a:rPr lang="en-US" sz="8000">
                  <a:solidFill>
                    <a:srgbClr val="FFC033"/>
                  </a:solidFill>
                  <a:latin typeface="HK Grotesk Bold"/>
                </a:rPr>
                <a:t> reach out to me </a:t>
              </a:r>
              <a:r>
                <a:rPr lang="en-US" sz="8000">
                  <a:solidFill>
                    <a:srgbClr val="FBF9FA"/>
                  </a:solidFill>
                  <a:latin typeface="HK Grotesk Bold"/>
                </a:rPr>
                <a:t>on</a:t>
              </a:r>
              <a:r>
                <a:rPr lang="en-US" sz="8000">
                  <a:solidFill>
                    <a:srgbClr val="FFC033"/>
                  </a:solidFill>
                  <a:latin typeface="HK Grotesk Bold"/>
                </a:rPr>
                <a:t>:</a:t>
              </a:r>
            </a:p>
          </p:txBody>
        </p:sp>
        <p:sp>
          <p:nvSpPr>
            <p:cNvPr id="16" name="TextBox 16"/>
            <p:cNvSpPr txBox="1"/>
            <p:nvPr/>
          </p:nvSpPr>
          <p:spPr>
            <a:xfrm>
              <a:off x="0" y="4827954"/>
              <a:ext cx="5188591" cy="1270044"/>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For questions or concerns</a:t>
              </a:r>
            </a:p>
          </p:txBody>
        </p:sp>
      </p:grpSp>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394394" y="4699821"/>
            <a:ext cx="887358" cy="887358"/>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362105" y="1901908"/>
            <a:ext cx="951937" cy="951937"/>
          </a:xfrm>
          <a:prstGeom prst="rect">
            <a:avLst/>
          </a:prstGeom>
        </p:spPr>
      </p:pic>
      <p:sp>
        <p:nvSpPr>
          <p:cNvPr id="19" name="TextBox 19"/>
          <p:cNvSpPr txBox="1"/>
          <p:nvPr/>
        </p:nvSpPr>
        <p:spPr>
          <a:xfrm>
            <a:off x="10972426" y="1908742"/>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OSCA Kampala Discord server</a:t>
            </a:r>
          </a:p>
        </p:txBody>
      </p:sp>
      <p:sp>
        <p:nvSpPr>
          <p:cNvPr id="20" name="TextBox 20"/>
          <p:cNvSpPr txBox="1"/>
          <p:nvPr/>
        </p:nvSpPr>
        <p:spPr>
          <a:xfrm>
            <a:off x="10972426" y="2467040"/>
            <a:ext cx="5694477" cy="409376"/>
          </a:xfrm>
          <a:prstGeom prst="rect">
            <a:avLst/>
          </a:prstGeom>
        </p:spPr>
        <p:txBody>
          <a:bodyPr lIns="0" tIns="0" rIns="0" bIns="0" rtlCol="0" anchor="t">
            <a:spAutoFit/>
          </a:bodyPr>
          <a:lstStyle/>
          <a:p>
            <a:pPr>
              <a:lnSpc>
                <a:spcPts val="3382"/>
              </a:lnSpc>
            </a:pPr>
            <a:r>
              <a:rPr lang="en-US" sz="2255" spc="67">
                <a:solidFill>
                  <a:srgbClr val="FFFFFF"/>
                </a:solidFill>
                <a:latin typeface="Lato"/>
              </a:rPr>
              <a:t>https://discord.gg/KmQueTTeNU</a:t>
            </a:r>
          </a:p>
        </p:txBody>
      </p:sp>
      <p:pic>
        <p:nvPicPr>
          <p:cNvPr id="21" name="Picture 2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466406" y="8559748"/>
            <a:ext cx="859392" cy="644544"/>
          </a:xfrm>
          <a:prstGeom prst="rect">
            <a:avLst/>
          </a:prstGeom>
        </p:spPr>
      </p:pic>
      <p:sp>
        <p:nvSpPr>
          <p:cNvPr id="22" name="TextBox 22"/>
          <p:cNvSpPr txBox="1"/>
          <p:nvPr/>
        </p:nvSpPr>
        <p:spPr>
          <a:xfrm>
            <a:off x="10972426" y="8412885"/>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Email Address</a:t>
            </a:r>
          </a:p>
        </p:txBody>
      </p:sp>
      <p:sp>
        <p:nvSpPr>
          <p:cNvPr id="23" name="TextBox 23"/>
          <p:cNvSpPr txBox="1"/>
          <p:nvPr/>
        </p:nvSpPr>
        <p:spPr>
          <a:xfrm>
            <a:off x="10972426" y="8970875"/>
            <a:ext cx="5694477" cy="409376"/>
          </a:xfrm>
          <a:prstGeom prst="rect">
            <a:avLst/>
          </a:prstGeom>
        </p:spPr>
        <p:txBody>
          <a:bodyPr lIns="0" tIns="0" rIns="0" bIns="0" rtlCol="0" anchor="t">
            <a:spAutoFit/>
          </a:bodyPr>
          <a:lstStyle/>
          <a:p>
            <a:pPr>
              <a:lnSpc>
                <a:spcPts val="3382"/>
              </a:lnSpc>
            </a:pPr>
            <a:r>
              <a:rPr lang="en-US" sz="2255" spc="67">
                <a:solidFill>
                  <a:srgbClr val="FFFFFF"/>
                </a:solidFill>
                <a:latin typeface="Lato"/>
              </a:rPr>
              <a:t>deborahtrez12@gmail.com</a:t>
            </a:r>
          </a:p>
        </p:txBody>
      </p:sp>
      <p:sp>
        <p:nvSpPr>
          <p:cNvPr id="24" name="TextBox 24"/>
          <p:cNvSpPr txBox="1"/>
          <p:nvPr/>
        </p:nvSpPr>
        <p:spPr>
          <a:xfrm>
            <a:off x="10972426" y="4826766"/>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Website</a:t>
            </a:r>
          </a:p>
        </p:txBody>
      </p:sp>
      <p:sp>
        <p:nvSpPr>
          <p:cNvPr id="25" name="TextBox 25"/>
          <p:cNvSpPr txBox="1"/>
          <p:nvPr/>
        </p:nvSpPr>
        <p:spPr>
          <a:xfrm>
            <a:off x="10972426" y="5257332"/>
            <a:ext cx="5694477" cy="424616"/>
          </a:xfrm>
          <a:prstGeom prst="rect">
            <a:avLst/>
          </a:prstGeom>
        </p:spPr>
        <p:txBody>
          <a:bodyPr lIns="0" tIns="0" rIns="0" bIns="0" rtlCol="0" anchor="t">
            <a:spAutoFit/>
          </a:bodyPr>
          <a:lstStyle/>
          <a:p>
            <a:pPr>
              <a:lnSpc>
                <a:spcPts val="3532"/>
              </a:lnSpc>
            </a:pPr>
            <a:r>
              <a:rPr lang="en-US" sz="2355" spc="70">
                <a:solidFill>
                  <a:srgbClr val="FFFFFF"/>
                </a:solidFill>
                <a:latin typeface="Lato"/>
              </a:rPr>
              <a:t>www.aanyudeborah.me</a:t>
            </a:r>
          </a:p>
        </p:txBody>
      </p:sp>
      <p:sp>
        <p:nvSpPr>
          <p:cNvPr id="26" name="TextBox 26"/>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18</a:t>
            </a:r>
          </a:p>
        </p:txBody>
      </p:sp>
      <p:sp>
        <p:nvSpPr>
          <p:cNvPr id="27" name="TextBox 27"/>
          <p:cNvSpPr txBox="1"/>
          <p:nvPr/>
        </p:nvSpPr>
        <p:spPr>
          <a:xfrm>
            <a:off x="12361793" y="962263"/>
            <a:ext cx="4880725" cy="349250"/>
          </a:xfrm>
          <a:prstGeom prst="rect">
            <a:avLst/>
          </a:prstGeom>
        </p:spPr>
        <p:txBody>
          <a:bodyPr lIns="0" tIns="0" rIns="0" bIns="0" rtlCol="0" anchor="t">
            <a:spAutoFit/>
          </a:bodyPr>
          <a:lstStyle/>
          <a:p>
            <a:pPr algn="r">
              <a:lnSpc>
                <a:spcPts val="2800"/>
              </a:lnSpc>
            </a:pPr>
            <a:r>
              <a:rPr lang="en-US" sz="2000" spc="300">
                <a:solidFill>
                  <a:srgbClr val="FFFFFF"/>
                </a:solidFill>
                <a:latin typeface="Lato"/>
              </a:rPr>
              <a:t>SOCIALS</a:t>
            </a:r>
          </a:p>
        </p:txBody>
      </p:sp>
      <p:sp>
        <p:nvSpPr>
          <p:cNvPr id="28" name="TextBox 28"/>
          <p:cNvSpPr txBox="1"/>
          <p:nvPr/>
        </p:nvSpPr>
        <p:spPr>
          <a:xfrm>
            <a:off x="10972426" y="3319717"/>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Twitter</a:t>
            </a:r>
          </a:p>
        </p:txBody>
      </p:sp>
      <p:sp>
        <p:nvSpPr>
          <p:cNvPr id="29" name="TextBox 29"/>
          <p:cNvSpPr txBox="1"/>
          <p:nvPr/>
        </p:nvSpPr>
        <p:spPr>
          <a:xfrm>
            <a:off x="10972426" y="3841331"/>
            <a:ext cx="5694477" cy="409194"/>
          </a:xfrm>
          <a:prstGeom prst="rect">
            <a:avLst/>
          </a:prstGeom>
        </p:spPr>
        <p:txBody>
          <a:bodyPr lIns="0" tIns="0" rIns="0" bIns="0" rtlCol="0" anchor="t">
            <a:spAutoFit/>
          </a:bodyPr>
          <a:lstStyle/>
          <a:p>
            <a:pPr>
              <a:lnSpc>
                <a:spcPts val="3390"/>
              </a:lnSpc>
            </a:pPr>
            <a:r>
              <a:rPr lang="en-US" sz="2260" spc="67">
                <a:solidFill>
                  <a:srgbClr val="FFFFFF"/>
                </a:solidFill>
                <a:latin typeface="Lato"/>
              </a:rPr>
              <a:t>https://twitter.com/deborah_aanyu </a:t>
            </a:r>
          </a:p>
        </p:txBody>
      </p:sp>
      <p:sp>
        <p:nvSpPr>
          <p:cNvPr id="30" name="TextBox 30"/>
          <p:cNvSpPr txBox="1"/>
          <p:nvPr/>
        </p:nvSpPr>
        <p:spPr>
          <a:xfrm>
            <a:off x="10972426" y="5995373"/>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LinkedIn</a:t>
            </a:r>
          </a:p>
        </p:txBody>
      </p:sp>
      <p:sp>
        <p:nvSpPr>
          <p:cNvPr id="31" name="TextBox 31"/>
          <p:cNvSpPr txBox="1"/>
          <p:nvPr/>
        </p:nvSpPr>
        <p:spPr>
          <a:xfrm>
            <a:off x="10972426" y="6456317"/>
            <a:ext cx="6488242" cy="409376"/>
          </a:xfrm>
          <a:prstGeom prst="rect">
            <a:avLst/>
          </a:prstGeom>
        </p:spPr>
        <p:txBody>
          <a:bodyPr lIns="0" tIns="0" rIns="0" bIns="0" rtlCol="0" anchor="t">
            <a:spAutoFit/>
          </a:bodyPr>
          <a:lstStyle/>
          <a:p>
            <a:pPr>
              <a:lnSpc>
                <a:spcPts val="3382"/>
              </a:lnSpc>
            </a:pPr>
            <a:r>
              <a:rPr lang="en-US" sz="2255" spc="67">
                <a:solidFill>
                  <a:srgbClr val="FFFFFF"/>
                </a:solidFill>
                <a:latin typeface="Lato"/>
              </a:rPr>
              <a:t>https://www.linkedin.com/in/deborahaanyu/</a:t>
            </a:r>
          </a:p>
        </p:txBody>
      </p:sp>
      <p:sp>
        <p:nvSpPr>
          <p:cNvPr id="32" name="TextBox 32"/>
          <p:cNvSpPr txBox="1"/>
          <p:nvPr/>
        </p:nvSpPr>
        <p:spPr>
          <a:xfrm>
            <a:off x="10972426" y="7229435"/>
            <a:ext cx="5694477" cy="480306"/>
          </a:xfrm>
          <a:prstGeom prst="rect">
            <a:avLst/>
          </a:prstGeom>
        </p:spPr>
        <p:txBody>
          <a:bodyPr lIns="0" tIns="0" rIns="0" bIns="0" rtlCol="0" anchor="t">
            <a:spAutoFit/>
          </a:bodyPr>
          <a:lstStyle/>
          <a:p>
            <a:pPr>
              <a:lnSpc>
                <a:spcPts val="3976"/>
              </a:lnSpc>
            </a:pPr>
            <a:r>
              <a:rPr lang="en-US" sz="2840">
                <a:solidFill>
                  <a:srgbClr val="FFC033"/>
                </a:solidFill>
                <a:latin typeface="Lato"/>
              </a:rPr>
              <a:t>Website</a:t>
            </a:r>
          </a:p>
        </p:txBody>
      </p:sp>
      <p:sp>
        <p:nvSpPr>
          <p:cNvPr id="33" name="TextBox 33"/>
          <p:cNvSpPr txBox="1"/>
          <p:nvPr/>
        </p:nvSpPr>
        <p:spPr>
          <a:xfrm>
            <a:off x="10972426" y="7707786"/>
            <a:ext cx="5694477" cy="409376"/>
          </a:xfrm>
          <a:prstGeom prst="rect">
            <a:avLst/>
          </a:prstGeom>
        </p:spPr>
        <p:txBody>
          <a:bodyPr lIns="0" tIns="0" rIns="0" bIns="0" rtlCol="0" anchor="t">
            <a:spAutoFit/>
          </a:bodyPr>
          <a:lstStyle/>
          <a:p>
            <a:pPr>
              <a:lnSpc>
                <a:spcPts val="3382"/>
              </a:lnSpc>
            </a:pPr>
            <a:r>
              <a:rPr lang="en-US" sz="2255" spc="67">
                <a:solidFill>
                  <a:srgbClr val="FFFFFF"/>
                </a:solidFill>
                <a:latin typeface="Lato"/>
              </a:rPr>
              <a:t>www.aanyudeborah.me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a:grpSpLocks noChangeAspect="1"/>
          </p:cNvGrpSpPr>
          <p:nvPr/>
        </p:nvGrpSpPr>
        <p:grpSpPr>
          <a:xfrm>
            <a:off x="6359431" y="-325576"/>
            <a:ext cx="3788090" cy="5682135"/>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464" r="-62464"/>
              </a:stretch>
            </a:blipFill>
          </p:spPr>
        </p:sp>
      </p:grpSp>
      <p:grpSp>
        <p:nvGrpSpPr>
          <p:cNvPr id="7" name="Group 7"/>
          <p:cNvGrpSpPr>
            <a:grpSpLocks noChangeAspect="1"/>
          </p:cNvGrpSpPr>
          <p:nvPr/>
        </p:nvGrpSpPr>
        <p:grpSpPr>
          <a:xfrm>
            <a:off x="2379228" y="2898895"/>
            <a:ext cx="3761368" cy="3761368"/>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4991" r="-24991" b="-20"/>
              </a:stretch>
            </a:blipFill>
          </p:spPr>
        </p:sp>
      </p:grpSp>
      <p:grpSp>
        <p:nvGrpSpPr>
          <p:cNvPr id="9" name="Group 9"/>
          <p:cNvGrpSpPr/>
          <p:nvPr/>
        </p:nvGrpSpPr>
        <p:grpSpPr>
          <a:xfrm>
            <a:off x="2379228" y="6881419"/>
            <a:ext cx="3788090" cy="5059127"/>
            <a:chOff x="0" y="0"/>
            <a:chExt cx="4129221" cy="5514719"/>
          </a:xfrm>
        </p:grpSpPr>
        <p:sp>
          <p:nvSpPr>
            <p:cNvPr id="10" name="Freeform 10"/>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FBF9FA"/>
            </a:solidFill>
          </p:spPr>
        </p:sp>
      </p:grpSp>
      <p:grpSp>
        <p:nvGrpSpPr>
          <p:cNvPr id="11" name="Group 11"/>
          <p:cNvGrpSpPr/>
          <p:nvPr/>
        </p:nvGrpSpPr>
        <p:grpSpPr>
          <a:xfrm>
            <a:off x="6359431" y="9552800"/>
            <a:ext cx="3788090" cy="5059127"/>
            <a:chOff x="0" y="0"/>
            <a:chExt cx="4129221" cy="5514719"/>
          </a:xfrm>
        </p:grpSpPr>
        <p:sp>
          <p:nvSpPr>
            <p:cNvPr id="12" name="Freeform 12"/>
            <p:cNvSpPr/>
            <p:nvPr/>
          </p:nvSpPr>
          <p:spPr>
            <a:xfrm>
              <a:off x="0" y="0"/>
              <a:ext cx="4129220" cy="5514719"/>
            </a:xfrm>
            <a:custGeom>
              <a:avLst/>
              <a:gdLst/>
              <a:ahLst/>
              <a:cxnLst/>
              <a:rect l="l" t="t" r="r" b="b"/>
              <a:pathLst>
                <a:path w="4129220" h="5514719">
                  <a:moveTo>
                    <a:pt x="3824420" y="0"/>
                  </a:moveTo>
                  <a:lnTo>
                    <a:pt x="304800" y="0"/>
                  </a:lnTo>
                  <a:cubicBezTo>
                    <a:pt x="135890" y="0"/>
                    <a:pt x="0" y="135890"/>
                    <a:pt x="0" y="304800"/>
                  </a:cubicBezTo>
                  <a:lnTo>
                    <a:pt x="0" y="5209919"/>
                  </a:lnTo>
                  <a:cubicBezTo>
                    <a:pt x="0" y="5378829"/>
                    <a:pt x="135890" y="5514719"/>
                    <a:pt x="304800" y="5514719"/>
                  </a:cubicBezTo>
                  <a:lnTo>
                    <a:pt x="3824420" y="5514719"/>
                  </a:lnTo>
                  <a:cubicBezTo>
                    <a:pt x="3993331" y="5514719"/>
                    <a:pt x="4129220" y="5378829"/>
                    <a:pt x="4129220" y="5209919"/>
                  </a:cubicBezTo>
                  <a:lnTo>
                    <a:pt x="4129220" y="304800"/>
                  </a:lnTo>
                  <a:cubicBezTo>
                    <a:pt x="4129220" y="135890"/>
                    <a:pt x="3993331" y="0"/>
                    <a:pt x="3824420" y="0"/>
                  </a:cubicBezTo>
                  <a:close/>
                </a:path>
              </a:pathLst>
            </a:custGeom>
            <a:solidFill>
              <a:srgbClr val="FBF9FA"/>
            </a:solidFill>
          </p:spPr>
        </p:sp>
      </p:grpSp>
      <p:grpSp>
        <p:nvGrpSpPr>
          <p:cNvPr id="13" name="Group 13"/>
          <p:cNvGrpSpPr>
            <a:grpSpLocks noChangeAspect="1"/>
          </p:cNvGrpSpPr>
          <p:nvPr/>
        </p:nvGrpSpPr>
        <p:grpSpPr>
          <a:xfrm>
            <a:off x="6386152" y="5573995"/>
            <a:ext cx="3761368" cy="3761368"/>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8508" r="-21474" b="-20"/>
              </a:stretch>
            </a:blipFill>
          </p:spPr>
        </p:sp>
      </p:grpSp>
      <p:grpSp>
        <p:nvGrpSpPr>
          <p:cNvPr id="15" name="Group 15"/>
          <p:cNvGrpSpPr/>
          <p:nvPr/>
        </p:nvGrpSpPr>
        <p:grpSpPr>
          <a:xfrm>
            <a:off x="2379228" y="-325576"/>
            <a:ext cx="3788090" cy="3003315"/>
            <a:chOff x="0" y="0"/>
            <a:chExt cx="4129221" cy="3273774"/>
          </a:xfrm>
        </p:grpSpPr>
        <p:sp>
          <p:nvSpPr>
            <p:cNvPr id="16" name="Freeform 16"/>
            <p:cNvSpPr/>
            <p:nvPr/>
          </p:nvSpPr>
          <p:spPr>
            <a:xfrm>
              <a:off x="0" y="0"/>
              <a:ext cx="4129220" cy="3273774"/>
            </a:xfrm>
            <a:custGeom>
              <a:avLst/>
              <a:gdLst/>
              <a:ahLst/>
              <a:cxnLst/>
              <a:rect l="l" t="t" r="r" b="b"/>
              <a:pathLst>
                <a:path w="4129220" h="3273774">
                  <a:moveTo>
                    <a:pt x="3824420" y="0"/>
                  </a:moveTo>
                  <a:lnTo>
                    <a:pt x="304800" y="0"/>
                  </a:lnTo>
                  <a:cubicBezTo>
                    <a:pt x="135890" y="0"/>
                    <a:pt x="0" y="135890"/>
                    <a:pt x="0" y="304800"/>
                  </a:cubicBezTo>
                  <a:lnTo>
                    <a:pt x="0" y="2968974"/>
                  </a:lnTo>
                  <a:cubicBezTo>
                    <a:pt x="0" y="3137884"/>
                    <a:pt x="135890" y="3273774"/>
                    <a:pt x="304800" y="3273774"/>
                  </a:cubicBezTo>
                  <a:lnTo>
                    <a:pt x="3824420" y="3273774"/>
                  </a:lnTo>
                  <a:cubicBezTo>
                    <a:pt x="3993331" y="3273774"/>
                    <a:pt x="4129220" y="3137884"/>
                    <a:pt x="4129220" y="2968974"/>
                  </a:cubicBezTo>
                  <a:lnTo>
                    <a:pt x="4129220" y="304800"/>
                  </a:lnTo>
                  <a:cubicBezTo>
                    <a:pt x="4129220" y="135890"/>
                    <a:pt x="3993331" y="0"/>
                    <a:pt x="3824420" y="0"/>
                  </a:cubicBezTo>
                  <a:close/>
                </a:path>
              </a:pathLst>
            </a:custGeom>
            <a:solidFill>
              <a:srgbClr val="FBF9FA"/>
            </a:solidFill>
          </p:spPr>
        </p:sp>
      </p:gr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25656" y="9150283"/>
            <a:ext cx="433644" cy="108017"/>
          </a:xfrm>
          <a:prstGeom prst="rect">
            <a:avLst/>
          </a:prstGeom>
        </p:spPr>
      </p:pic>
      <p:grpSp>
        <p:nvGrpSpPr>
          <p:cNvPr id="18" name="Group 18"/>
          <p:cNvGrpSpPr/>
          <p:nvPr/>
        </p:nvGrpSpPr>
        <p:grpSpPr>
          <a:xfrm>
            <a:off x="11583362" y="2677739"/>
            <a:ext cx="4171678" cy="1129754"/>
            <a:chOff x="0" y="0"/>
            <a:chExt cx="5562237" cy="1506339"/>
          </a:xfrm>
        </p:grpSpPr>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29145" y="342062"/>
              <a:ext cx="581762" cy="581762"/>
            </a:xfrm>
            <a:prstGeom prst="rect">
              <a:avLst/>
            </a:prstGeom>
          </p:spPr>
        </p:pic>
        <p:pic>
          <p:nvPicPr>
            <p:cNvPr id="20" name="Picture 20"/>
            <p:cNvPicPr>
              <a:picLocks noChangeAspect="1"/>
            </p:cNvPicPr>
            <p:nvPr/>
          </p:nvPicPr>
          <p:blipFill>
            <a:blip r:embed="rId9"/>
            <a:srcRect/>
            <a:stretch>
              <a:fillRect/>
            </a:stretch>
          </p:blipFill>
          <p:spPr>
            <a:xfrm>
              <a:off x="2744814" y="0"/>
              <a:ext cx="2817423" cy="1338276"/>
            </a:xfrm>
            <a:prstGeom prst="rect">
              <a:avLst/>
            </a:prstGeom>
          </p:spPr>
        </p:pic>
        <p:pic>
          <p:nvPicPr>
            <p:cNvPr id="21" name="Picture 21"/>
            <p:cNvPicPr>
              <a:picLocks noChangeAspect="1"/>
            </p:cNvPicPr>
            <p:nvPr/>
          </p:nvPicPr>
          <p:blipFill>
            <a:blip r:embed="rId10"/>
            <a:srcRect/>
            <a:stretch>
              <a:fillRect/>
            </a:stretch>
          </p:blipFill>
          <p:spPr>
            <a:xfrm>
              <a:off x="0" y="289139"/>
              <a:ext cx="1454775" cy="687608"/>
            </a:xfrm>
            <a:prstGeom prst="rect">
              <a:avLst/>
            </a:prstGeom>
          </p:spPr>
        </p:pic>
        <p:sp>
          <p:nvSpPr>
            <p:cNvPr id="22" name="TextBox 22"/>
            <p:cNvSpPr txBox="1"/>
            <p:nvPr/>
          </p:nvSpPr>
          <p:spPr>
            <a:xfrm>
              <a:off x="32048" y="1132113"/>
              <a:ext cx="1085850" cy="374227"/>
            </a:xfrm>
            <a:prstGeom prst="rect">
              <a:avLst/>
            </a:prstGeom>
          </p:spPr>
          <p:txBody>
            <a:bodyPr lIns="0" tIns="0" rIns="0" bIns="0" rtlCol="0" anchor="t">
              <a:spAutoFit/>
            </a:bodyPr>
            <a:lstStyle/>
            <a:p>
              <a:pPr algn="ctr">
                <a:lnSpc>
                  <a:spcPts val="2379"/>
                </a:lnSpc>
              </a:pPr>
              <a:r>
                <a:rPr lang="en-US" sz="1699">
                  <a:solidFill>
                    <a:srgbClr val="FFFFFF"/>
                  </a:solidFill>
                  <a:latin typeface="Lato"/>
                </a:rPr>
                <a:t>Kampala</a:t>
              </a:r>
            </a:p>
          </p:txBody>
        </p:sp>
      </p:grpSp>
      <p:grpSp>
        <p:nvGrpSpPr>
          <p:cNvPr id="23" name="Group 23"/>
          <p:cNvGrpSpPr>
            <a:grpSpLocks noChangeAspect="1"/>
          </p:cNvGrpSpPr>
          <p:nvPr/>
        </p:nvGrpSpPr>
        <p:grpSpPr>
          <a:xfrm>
            <a:off x="2387323" y="6881419"/>
            <a:ext cx="3771900" cy="5657850"/>
            <a:chOff x="0" y="0"/>
            <a:chExt cx="6350000" cy="9525000"/>
          </a:xfrm>
        </p:grpSpPr>
        <p:sp>
          <p:nvSpPr>
            <p:cNvPr id="24" name="Freeform 2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1"/>
              <a:stretch>
                <a:fillRect l="-62359" r="-62359"/>
              </a:stretch>
            </a:blipFill>
          </p:spPr>
        </p:sp>
      </p:grpSp>
      <p:grpSp>
        <p:nvGrpSpPr>
          <p:cNvPr id="25" name="Group 25"/>
          <p:cNvGrpSpPr>
            <a:grpSpLocks noChangeAspect="1"/>
          </p:cNvGrpSpPr>
          <p:nvPr/>
        </p:nvGrpSpPr>
        <p:grpSpPr>
          <a:xfrm>
            <a:off x="2387323" y="-2970586"/>
            <a:ext cx="3771900" cy="5657850"/>
            <a:chOff x="0" y="0"/>
            <a:chExt cx="6350000" cy="9525000"/>
          </a:xfrm>
        </p:grpSpPr>
        <p:sp>
          <p:nvSpPr>
            <p:cNvPr id="26" name="Freeform 2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2"/>
              <a:stretch>
                <a:fillRect l="-62464" r="-62464"/>
              </a:stretch>
            </a:blipFill>
          </p:spPr>
        </p:sp>
      </p:grpSp>
      <p:grpSp>
        <p:nvGrpSpPr>
          <p:cNvPr id="27" name="Group 27"/>
          <p:cNvGrpSpPr>
            <a:grpSpLocks noChangeAspect="1"/>
          </p:cNvGrpSpPr>
          <p:nvPr/>
        </p:nvGrpSpPr>
        <p:grpSpPr>
          <a:xfrm>
            <a:off x="6263374" y="9552800"/>
            <a:ext cx="4006924" cy="5384695"/>
            <a:chOff x="0" y="0"/>
            <a:chExt cx="3663950" cy="4923790"/>
          </a:xfrm>
        </p:grpSpPr>
        <p:sp>
          <p:nvSpPr>
            <p:cNvPr id="28" name="Freeform 2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13"/>
              <a:stretch>
                <a:fillRect l="-49431" t="644" r="-49431" b="670"/>
              </a:stretch>
            </a:blipFill>
          </p:spPr>
        </p:sp>
        <p:sp>
          <p:nvSpPr>
            <p:cNvPr id="29" name="Freeform 2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2E2E2E"/>
            </a:solidFill>
          </p:spPr>
        </p:sp>
      </p:grpSp>
      <p:sp>
        <p:nvSpPr>
          <p:cNvPr id="30" name="TextBox 30"/>
          <p:cNvSpPr txBox="1"/>
          <p:nvPr/>
        </p:nvSpPr>
        <p:spPr>
          <a:xfrm>
            <a:off x="11583362" y="4575489"/>
            <a:ext cx="5675938" cy="3035980"/>
          </a:xfrm>
          <a:prstGeom prst="rect">
            <a:avLst/>
          </a:prstGeom>
        </p:spPr>
        <p:txBody>
          <a:bodyPr lIns="0" tIns="0" rIns="0" bIns="0" rtlCol="0" anchor="t">
            <a:spAutoFit/>
          </a:bodyPr>
          <a:lstStyle/>
          <a:p>
            <a:pPr>
              <a:lnSpc>
                <a:spcPts val="11973"/>
              </a:lnSpc>
            </a:pPr>
            <a:r>
              <a:rPr lang="en-US" sz="10884">
                <a:solidFill>
                  <a:srgbClr val="F2994A"/>
                </a:solidFill>
                <a:latin typeface="Lato Bold"/>
              </a:rPr>
              <a:t>THANK </a:t>
            </a:r>
          </a:p>
          <a:p>
            <a:pPr>
              <a:lnSpc>
                <a:spcPts val="11973"/>
              </a:lnSpc>
            </a:pPr>
            <a:r>
              <a:rPr lang="en-US" sz="10884">
                <a:solidFill>
                  <a:srgbClr val="FFFFFF"/>
                </a:solidFill>
                <a:latin typeface="Lato Bold"/>
              </a:rPr>
              <a:t>YOU</a:t>
            </a:r>
            <a:r>
              <a:rPr lang="en-US" sz="10884">
                <a:solidFill>
                  <a:srgbClr val="F2994A"/>
                </a:solidFill>
                <a:latin typeface="Lato Bold"/>
              </a:rPr>
              <a:t> </a:t>
            </a:r>
            <a:r>
              <a:rPr lang="en-US" sz="10884">
                <a:solidFill>
                  <a:srgbClr val="FFFFFF"/>
                </a:solidFill>
                <a:latin typeface="Lato Bold"/>
              </a:rPr>
              <a:t>!</a:t>
            </a:r>
          </a:p>
        </p:txBody>
      </p:sp>
      <p:sp>
        <p:nvSpPr>
          <p:cNvPr id="31" name="TextBox 31"/>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19</a:t>
            </a:r>
          </a:p>
        </p:txBody>
      </p:sp>
      <p:sp>
        <p:nvSpPr>
          <p:cNvPr id="32" name="TextBox 32"/>
          <p:cNvSpPr txBox="1"/>
          <p:nvPr/>
        </p:nvSpPr>
        <p:spPr>
          <a:xfrm>
            <a:off x="11700808" y="7771216"/>
            <a:ext cx="4529792" cy="416461"/>
          </a:xfrm>
          <a:prstGeom prst="rect">
            <a:avLst/>
          </a:prstGeom>
        </p:spPr>
        <p:txBody>
          <a:bodyPr wrap="square" lIns="0" tIns="0" rIns="0" bIns="0" rtlCol="0" anchor="t">
            <a:spAutoFit/>
          </a:bodyPr>
          <a:lstStyle/>
          <a:p>
            <a:pPr algn="ctr">
              <a:lnSpc>
                <a:spcPts val="3599"/>
              </a:lnSpc>
            </a:pPr>
            <a:r>
              <a:rPr lang="en-US" sz="2571" dirty="0">
                <a:solidFill>
                  <a:srgbClr val="F2994A"/>
                </a:solidFill>
                <a:latin typeface="Lato"/>
              </a:rPr>
              <a:t>https://</a:t>
            </a:r>
            <a:r>
              <a:rPr lang="en-US" sz="2571" dirty="0" err="1">
                <a:solidFill>
                  <a:srgbClr val="F2994A"/>
                </a:solidFill>
                <a:latin typeface="Lato"/>
              </a:rPr>
              <a:t>www.oscafrica.org</a:t>
            </a:r>
            <a:r>
              <a:rPr lang="en-US" sz="2571" dirty="0">
                <a:solidFill>
                  <a:srgbClr val="F2994A"/>
                </a:solidFill>
                <a:latin typeface="Lato"/>
              </a:rPr>
              <a:t>/</a:t>
            </a:r>
          </a:p>
        </p:txBody>
      </p:sp>
      <p:sp>
        <p:nvSpPr>
          <p:cNvPr id="33" name="TextBox 33"/>
          <p:cNvSpPr txBox="1"/>
          <p:nvPr/>
        </p:nvSpPr>
        <p:spPr>
          <a:xfrm>
            <a:off x="11710333" y="8245402"/>
            <a:ext cx="5115323" cy="416461"/>
          </a:xfrm>
          <a:prstGeom prst="rect">
            <a:avLst/>
          </a:prstGeom>
        </p:spPr>
        <p:txBody>
          <a:bodyPr wrap="square" lIns="0" tIns="0" rIns="0" bIns="0" rtlCol="0" anchor="t">
            <a:spAutoFit/>
          </a:bodyPr>
          <a:lstStyle/>
          <a:p>
            <a:pPr algn="ctr">
              <a:lnSpc>
                <a:spcPts val="3599"/>
              </a:lnSpc>
            </a:pPr>
            <a:r>
              <a:rPr lang="en-US" sz="2571" dirty="0">
                <a:solidFill>
                  <a:srgbClr val="FFFFFF"/>
                </a:solidFill>
                <a:latin typeface="Lato"/>
              </a:rPr>
              <a:t>https://</a:t>
            </a:r>
            <a:r>
              <a:rPr lang="en-US" sz="2571" dirty="0" err="1">
                <a:solidFill>
                  <a:srgbClr val="FFFFFF"/>
                </a:solidFill>
                <a:latin typeface="Lato"/>
              </a:rPr>
              <a:t>innovationvillage.co.ug</a:t>
            </a:r>
            <a:r>
              <a:rPr lang="en-US" sz="2571" dirty="0">
                <a:solidFill>
                  <a:srgbClr val="FFFFFF"/>
                </a:solidFill>
                <a:latin typeface="Lat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03</a:t>
            </a:r>
          </a:p>
        </p:txBody>
      </p:sp>
      <p:grpSp>
        <p:nvGrpSpPr>
          <p:cNvPr id="6" name="Group 6"/>
          <p:cNvGrpSpPr/>
          <p:nvPr/>
        </p:nvGrpSpPr>
        <p:grpSpPr>
          <a:xfrm>
            <a:off x="5630828" y="-296711"/>
            <a:ext cx="12873227" cy="5757579"/>
            <a:chOff x="0" y="0"/>
            <a:chExt cx="13335768" cy="5964452"/>
          </a:xfrm>
        </p:grpSpPr>
        <p:sp>
          <p:nvSpPr>
            <p:cNvPr id="7" name="Freeform 7"/>
            <p:cNvSpPr/>
            <p:nvPr/>
          </p:nvSpPr>
          <p:spPr>
            <a:xfrm>
              <a:off x="0" y="0"/>
              <a:ext cx="13335767" cy="5964452"/>
            </a:xfrm>
            <a:custGeom>
              <a:avLst/>
              <a:gdLst/>
              <a:ahLst/>
              <a:cxnLst/>
              <a:rect l="l" t="t" r="r" b="b"/>
              <a:pathLst>
                <a:path w="13335767" h="5964452">
                  <a:moveTo>
                    <a:pt x="13030967" y="0"/>
                  </a:moveTo>
                  <a:lnTo>
                    <a:pt x="304800" y="0"/>
                  </a:lnTo>
                  <a:cubicBezTo>
                    <a:pt x="135890" y="0"/>
                    <a:pt x="0" y="135890"/>
                    <a:pt x="0" y="304800"/>
                  </a:cubicBezTo>
                  <a:lnTo>
                    <a:pt x="0" y="5659652"/>
                  </a:lnTo>
                  <a:cubicBezTo>
                    <a:pt x="0" y="5828562"/>
                    <a:pt x="135890" y="5964452"/>
                    <a:pt x="304800" y="5964452"/>
                  </a:cubicBezTo>
                  <a:lnTo>
                    <a:pt x="13030967" y="5964452"/>
                  </a:lnTo>
                  <a:cubicBezTo>
                    <a:pt x="13199878" y="5964452"/>
                    <a:pt x="13335767" y="5828562"/>
                    <a:pt x="13335767" y="5659652"/>
                  </a:cubicBezTo>
                  <a:lnTo>
                    <a:pt x="13335767" y="304800"/>
                  </a:lnTo>
                  <a:cubicBezTo>
                    <a:pt x="13335767" y="135890"/>
                    <a:pt x="13199878" y="0"/>
                    <a:pt x="13030967" y="0"/>
                  </a:cubicBezTo>
                  <a:close/>
                </a:path>
              </a:pathLst>
            </a:custGeom>
            <a:solidFill>
              <a:srgbClr val="FBF9FA"/>
            </a:solidFill>
          </p:spPr>
        </p:sp>
      </p:grpSp>
      <p:grpSp>
        <p:nvGrpSpPr>
          <p:cNvPr id="8" name="Group 8"/>
          <p:cNvGrpSpPr>
            <a:grpSpLocks noChangeAspect="1"/>
          </p:cNvGrpSpPr>
          <p:nvPr/>
        </p:nvGrpSpPr>
        <p:grpSpPr>
          <a:xfrm>
            <a:off x="11516246" y="2267044"/>
            <a:ext cx="8019956" cy="8019956"/>
            <a:chOff x="0" y="0"/>
            <a:chExt cx="6350000" cy="6350000"/>
          </a:xfrm>
        </p:grpSpPr>
        <p:sp>
          <p:nvSpPr>
            <p:cNvPr id="9" name="Freeform 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t="-12140" b="-21115"/>
              </a:stretch>
            </a:blip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25656" y="1028700"/>
            <a:ext cx="433644" cy="108017"/>
          </a:xfrm>
          <a:prstGeom prst="rect">
            <a:avLst/>
          </a:prstGeom>
        </p:spPr>
      </p:pic>
      <p:grpSp>
        <p:nvGrpSpPr>
          <p:cNvPr id="11" name="Group 11"/>
          <p:cNvGrpSpPr/>
          <p:nvPr/>
        </p:nvGrpSpPr>
        <p:grpSpPr>
          <a:xfrm>
            <a:off x="6926211" y="1558822"/>
            <a:ext cx="6552330" cy="2911892"/>
            <a:chOff x="0" y="0"/>
            <a:chExt cx="8736440" cy="3882523"/>
          </a:xfrm>
        </p:grpSpPr>
        <p:sp>
          <p:nvSpPr>
            <p:cNvPr id="12" name="TextBox 12"/>
            <p:cNvSpPr txBox="1"/>
            <p:nvPr/>
          </p:nvSpPr>
          <p:spPr>
            <a:xfrm>
              <a:off x="0" y="76200"/>
              <a:ext cx="8736440" cy="3001639"/>
            </a:xfrm>
            <a:prstGeom prst="rect">
              <a:avLst/>
            </a:prstGeom>
          </p:spPr>
          <p:txBody>
            <a:bodyPr lIns="0" tIns="0" rIns="0" bIns="0" rtlCol="0" anchor="t">
              <a:spAutoFit/>
            </a:bodyPr>
            <a:lstStyle/>
            <a:p>
              <a:pPr>
                <a:lnSpc>
                  <a:spcPts val="8799"/>
                </a:lnSpc>
              </a:pPr>
              <a:r>
                <a:rPr lang="en-US" sz="8000">
                  <a:solidFill>
                    <a:srgbClr val="0A2237"/>
                  </a:solidFill>
                  <a:latin typeface="Lato Bold"/>
                </a:rPr>
                <a:t>About</a:t>
              </a:r>
            </a:p>
            <a:p>
              <a:pPr>
                <a:lnSpc>
                  <a:spcPts val="8800"/>
                </a:lnSpc>
              </a:pPr>
              <a:r>
                <a:rPr lang="en-US" sz="8000">
                  <a:solidFill>
                    <a:srgbClr val="FFC033"/>
                  </a:solidFill>
                  <a:latin typeface="Lato Bold"/>
                </a:rPr>
                <a:t>Me</a:t>
              </a:r>
            </a:p>
          </p:txBody>
        </p:sp>
        <p:sp>
          <p:nvSpPr>
            <p:cNvPr id="13" name="TextBox 13"/>
            <p:cNvSpPr txBox="1"/>
            <p:nvPr/>
          </p:nvSpPr>
          <p:spPr>
            <a:xfrm>
              <a:off x="0" y="3256814"/>
              <a:ext cx="7360346" cy="625709"/>
            </a:xfrm>
            <a:prstGeom prst="rect">
              <a:avLst/>
            </a:prstGeom>
          </p:spPr>
          <p:txBody>
            <a:bodyPr lIns="0" tIns="0" rIns="0" bIns="0" rtlCol="0" anchor="t">
              <a:spAutoFit/>
            </a:bodyPr>
            <a:lstStyle/>
            <a:p>
              <a:pPr>
                <a:lnSpc>
                  <a:spcPts val="3920"/>
                </a:lnSpc>
              </a:pPr>
              <a:r>
                <a:rPr lang="en-US" sz="2800">
                  <a:solidFill>
                    <a:srgbClr val="0A2237"/>
                  </a:solidFill>
                  <a:latin typeface="Lato Bold"/>
                </a:rPr>
                <a:t>aanyudeborah.me</a:t>
              </a:r>
            </a:p>
          </p:txBody>
        </p:sp>
      </p:grpSp>
      <p:sp>
        <p:nvSpPr>
          <p:cNvPr id="14" name="TextBox 14"/>
          <p:cNvSpPr txBox="1"/>
          <p:nvPr/>
        </p:nvSpPr>
        <p:spPr>
          <a:xfrm>
            <a:off x="2285329" y="5567280"/>
            <a:ext cx="8325679" cy="4255770"/>
          </a:xfrm>
          <a:prstGeom prst="rect">
            <a:avLst/>
          </a:prstGeom>
        </p:spPr>
        <p:txBody>
          <a:bodyPr lIns="0" tIns="0" rIns="0" bIns="0" rtlCol="0" anchor="t">
            <a:spAutoFit/>
          </a:bodyPr>
          <a:lstStyle/>
          <a:p>
            <a:pPr>
              <a:lnSpc>
                <a:spcPts val="4200"/>
              </a:lnSpc>
            </a:pPr>
            <a:endParaRPr/>
          </a:p>
          <a:p>
            <a:pPr>
              <a:lnSpc>
                <a:spcPts val="4200"/>
              </a:lnSpc>
            </a:pPr>
            <a:r>
              <a:rPr lang="en-US" sz="2800" spc="84">
                <a:solidFill>
                  <a:srgbClr val="FFFFFF"/>
                </a:solidFill>
                <a:latin typeface="Lato"/>
              </a:rPr>
              <a:t>•OSCA – Kampala chapter co-lead</a:t>
            </a:r>
          </a:p>
          <a:p>
            <a:pPr>
              <a:lnSpc>
                <a:spcPts val="4200"/>
              </a:lnSpc>
            </a:pPr>
            <a:r>
              <a:rPr lang="en-US" sz="2800" spc="84">
                <a:solidFill>
                  <a:srgbClr val="FFFFFF"/>
                </a:solidFill>
                <a:latin typeface="Lato"/>
              </a:rPr>
              <a:t>•Computer Engineer, self taught web developer, technical writer, open source contributor </a:t>
            </a:r>
          </a:p>
          <a:p>
            <a:pPr>
              <a:lnSpc>
                <a:spcPts val="4200"/>
              </a:lnSpc>
            </a:pPr>
            <a:r>
              <a:rPr lang="en-US" sz="2800" spc="84">
                <a:solidFill>
                  <a:srgbClr val="FFFFFF"/>
                </a:solidFill>
                <a:latin typeface="Lato"/>
              </a:rPr>
              <a:t>•Contributed to FOSS communities such as Mixxx, Tor and Curious Learning as a technical writer</a:t>
            </a:r>
          </a:p>
          <a:p>
            <a:pPr>
              <a:lnSpc>
                <a:spcPts val="4200"/>
              </a:lnSpc>
            </a:pPr>
            <a:endParaRPr lang="en-US" sz="2800" spc="84">
              <a:solidFill>
                <a:srgbClr val="FFFFFF"/>
              </a:solidFill>
              <a:latin typeface="Lato"/>
            </a:endParaRPr>
          </a:p>
        </p:txBody>
      </p:sp>
      <p:grpSp>
        <p:nvGrpSpPr>
          <p:cNvPr id="15" name="Group 15"/>
          <p:cNvGrpSpPr/>
          <p:nvPr/>
        </p:nvGrpSpPr>
        <p:grpSpPr>
          <a:xfrm>
            <a:off x="848177" y="728189"/>
            <a:ext cx="3397473" cy="960596"/>
            <a:chOff x="0" y="0"/>
            <a:chExt cx="4529964" cy="1280794"/>
          </a:xfrm>
        </p:grpSpPr>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8851" y="327926"/>
              <a:ext cx="476126" cy="476126"/>
            </a:xfrm>
            <a:prstGeom prst="rect">
              <a:avLst/>
            </a:prstGeom>
          </p:spPr>
        </p:pic>
        <p:pic>
          <p:nvPicPr>
            <p:cNvPr id="17" name="Picture 17"/>
            <p:cNvPicPr>
              <a:picLocks noChangeAspect="1"/>
            </p:cNvPicPr>
            <p:nvPr/>
          </p:nvPicPr>
          <p:blipFill>
            <a:blip r:embed="rId8"/>
            <a:srcRect/>
            <a:stretch>
              <a:fillRect/>
            </a:stretch>
          </p:blipFill>
          <p:spPr>
            <a:xfrm>
              <a:off x="0" y="284613"/>
              <a:ext cx="1190617" cy="562753"/>
            </a:xfrm>
            <a:prstGeom prst="rect">
              <a:avLst/>
            </a:prstGeom>
          </p:spPr>
        </p:pic>
        <p:sp>
          <p:nvSpPr>
            <p:cNvPr id="18" name="TextBox 18"/>
            <p:cNvSpPr txBox="1"/>
            <p:nvPr/>
          </p:nvSpPr>
          <p:spPr>
            <a:xfrm>
              <a:off x="26228" y="967602"/>
              <a:ext cx="888682" cy="313193"/>
            </a:xfrm>
            <a:prstGeom prst="rect">
              <a:avLst/>
            </a:prstGeom>
          </p:spPr>
          <p:txBody>
            <a:bodyPr lIns="0" tIns="0" rIns="0" bIns="0" rtlCol="0" anchor="t">
              <a:spAutoFit/>
            </a:bodyPr>
            <a:lstStyle/>
            <a:p>
              <a:pPr algn="ctr">
                <a:lnSpc>
                  <a:spcPts val="1947"/>
                </a:lnSpc>
              </a:pPr>
              <a:r>
                <a:rPr lang="en-US" sz="1391">
                  <a:solidFill>
                    <a:srgbClr val="FFFFFF"/>
                  </a:solidFill>
                  <a:latin typeface="Lato"/>
                </a:rPr>
                <a:t>Kampala</a:t>
              </a:r>
            </a:p>
          </p:txBody>
        </p:sp>
        <p:pic>
          <p:nvPicPr>
            <p:cNvPr id="19" name="Picture 19"/>
            <p:cNvPicPr>
              <a:picLocks noChangeAspect="1"/>
            </p:cNvPicPr>
            <p:nvPr/>
          </p:nvPicPr>
          <p:blipFill>
            <a:blip r:embed="rId9"/>
            <a:srcRect/>
            <a:stretch>
              <a:fillRect/>
            </a:stretch>
          </p:blipFill>
          <p:spPr>
            <a:xfrm>
              <a:off x="2054977" y="0"/>
              <a:ext cx="2474986" cy="117561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grpSp>
        <p:nvGrpSpPr>
          <p:cNvPr id="5" name="Group 5"/>
          <p:cNvGrpSpPr/>
          <p:nvPr/>
        </p:nvGrpSpPr>
        <p:grpSpPr>
          <a:xfrm>
            <a:off x="8285818" y="-448567"/>
            <a:ext cx="10465301" cy="9706867"/>
            <a:chOff x="0" y="0"/>
            <a:chExt cx="8854788" cy="8213070"/>
          </a:xfrm>
        </p:grpSpPr>
        <p:sp>
          <p:nvSpPr>
            <p:cNvPr id="6" name="Freeform 6"/>
            <p:cNvSpPr/>
            <p:nvPr/>
          </p:nvSpPr>
          <p:spPr>
            <a:xfrm>
              <a:off x="0" y="0"/>
              <a:ext cx="8854788" cy="8213070"/>
            </a:xfrm>
            <a:custGeom>
              <a:avLst/>
              <a:gdLst/>
              <a:ahLst/>
              <a:cxnLst/>
              <a:rect l="l" t="t" r="r" b="b"/>
              <a:pathLst>
                <a:path w="8854788" h="8213070">
                  <a:moveTo>
                    <a:pt x="8549988" y="0"/>
                  </a:moveTo>
                  <a:lnTo>
                    <a:pt x="304800" y="0"/>
                  </a:lnTo>
                  <a:cubicBezTo>
                    <a:pt x="135890" y="0"/>
                    <a:pt x="0" y="135890"/>
                    <a:pt x="0" y="304800"/>
                  </a:cubicBezTo>
                  <a:lnTo>
                    <a:pt x="0" y="7908270"/>
                  </a:lnTo>
                  <a:cubicBezTo>
                    <a:pt x="0" y="8077181"/>
                    <a:pt x="135890" y="8213070"/>
                    <a:pt x="304800" y="8213070"/>
                  </a:cubicBezTo>
                  <a:lnTo>
                    <a:pt x="8549988" y="8213070"/>
                  </a:lnTo>
                  <a:cubicBezTo>
                    <a:pt x="8718898" y="8213070"/>
                    <a:pt x="8854788" y="8077181"/>
                    <a:pt x="8854788" y="7908270"/>
                  </a:cubicBezTo>
                  <a:lnTo>
                    <a:pt x="8854788" y="304800"/>
                  </a:lnTo>
                  <a:cubicBezTo>
                    <a:pt x="8854788" y="135890"/>
                    <a:pt x="8718898" y="0"/>
                    <a:pt x="8549988" y="0"/>
                  </a:cubicBezTo>
                  <a:close/>
                </a:path>
              </a:pathLst>
            </a:custGeom>
            <a:solidFill>
              <a:srgbClr val="FBF9FA"/>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42478" y="9876006"/>
            <a:ext cx="433644" cy="108017"/>
          </a:xfrm>
          <a:prstGeom prst="rect">
            <a:avLst/>
          </a:prstGeom>
        </p:spPr>
      </p:pic>
      <p:pic>
        <p:nvPicPr>
          <p:cNvPr id="8" name="Picture 8"/>
          <p:cNvPicPr>
            <a:picLocks noChangeAspect="1"/>
          </p:cNvPicPr>
          <p:nvPr/>
        </p:nvPicPr>
        <p:blipFill>
          <a:blip r:embed="rId5"/>
          <a:srcRect/>
          <a:stretch>
            <a:fillRect/>
          </a:stretch>
        </p:blipFill>
        <p:spPr>
          <a:xfrm>
            <a:off x="9144000" y="2525542"/>
            <a:ext cx="4710501" cy="95152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011986" y="6110165"/>
            <a:ext cx="3475096" cy="859296"/>
          </a:xfrm>
          <a:prstGeom prst="rect">
            <a:avLst/>
          </a:prstGeom>
        </p:spPr>
      </p:pic>
      <p:pic>
        <p:nvPicPr>
          <p:cNvPr id="10" name="Picture 10"/>
          <p:cNvPicPr>
            <a:picLocks noChangeAspect="1"/>
          </p:cNvPicPr>
          <p:nvPr/>
        </p:nvPicPr>
        <p:blipFill>
          <a:blip r:embed="rId8"/>
          <a:srcRect t="2171"/>
          <a:stretch>
            <a:fillRect/>
          </a:stretch>
        </p:blipFill>
        <p:spPr>
          <a:xfrm>
            <a:off x="9558237" y="7427967"/>
            <a:ext cx="2311573" cy="1365301"/>
          </a:xfrm>
          <a:prstGeom prst="rect">
            <a:avLst/>
          </a:prstGeom>
        </p:spPr>
      </p:pic>
      <p:pic>
        <p:nvPicPr>
          <p:cNvPr id="11" name="Picture 11"/>
          <p:cNvPicPr>
            <a:picLocks noChangeAspect="1"/>
          </p:cNvPicPr>
          <p:nvPr/>
        </p:nvPicPr>
        <p:blipFill>
          <a:blip r:embed="rId9"/>
          <a:srcRect/>
          <a:stretch>
            <a:fillRect/>
          </a:stretch>
        </p:blipFill>
        <p:spPr>
          <a:xfrm>
            <a:off x="13204447" y="5997550"/>
            <a:ext cx="4544230" cy="2113067"/>
          </a:xfrm>
          <a:prstGeom prst="rect">
            <a:avLst/>
          </a:prstGeom>
        </p:spPr>
      </p:pic>
      <p:pic>
        <p:nvPicPr>
          <p:cNvPr id="12" name="Picture 12"/>
          <p:cNvPicPr>
            <a:picLocks noChangeAspect="1"/>
          </p:cNvPicPr>
          <p:nvPr/>
        </p:nvPicPr>
        <p:blipFill>
          <a:blip r:embed="rId10"/>
          <a:srcRect/>
          <a:stretch>
            <a:fillRect/>
          </a:stretch>
        </p:blipFill>
        <p:spPr>
          <a:xfrm>
            <a:off x="14093068" y="1525616"/>
            <a:ext cx="3622179" cy="2601177"/>
          </a:xfrm>
          <a:prstGeom prst="rect">
            <a:avLst/>
          </a:prstGeom>
        </p:spPr>
      </p:pic>
      <p:sp>
        <p:nvSpPr>
          <p:cNvPr id="13" name="TextBox 13"/>
          <p:cNvSpPr txBox="1"/>
          <p:nvPr/>
        </p:nvSpPr>
        <p:spPr>
          <a:xfrm>
            <a:off x="2597453" y="3630841"/>
            <a:ext cx="5177360" cy="2232179"/>
          </a:xfrm>
          <a:prstGeom prst="rect">
            <a:avLst/>
          </a:prstGeom>
        </p:spPr>
        <p:txBody>
          <a:bodyPr lIns="0" tIns="0" rIns="0" bIns="0" rtlCol="0" anchor="t">
            <a:spAutoFit/>
          </a:bodyPr>
          <a:lstStyle/>
          <a:p>
            <a:pPr>
              <a:lnSpc>
                <a:spcPts val="8799"/>
              </a:lnSpc>
            </a:pPr>
            <a:r>
              <a:rPr lang="en-US" sz="7999">
                <a:solidFill>
                  <a:srgbClr val="FFFFFF"/>
                </a:solidFill>
                <a:latin typeface="Lato Bold"/>
              </a:rPr>
              <a:t>My  </a:t>
            </a:r>
            <a:r>
              <a:rPr lang="en-US" sz="7999">
                <a:solidFill>
                  <a:srgbClr val="FFC033"/>
                </a:solidFill>
                <a:latin typeface="Lato Bold"/>
              </a:rPr>
              <a:t>FOSS </a:t>
            </a:r>
            <a:r>
              <a:rPr lang="en-US" sz="7999">
                <a:solidFill>
                  <a:srgbClr val="FFFFFF"/>
                </a:solidFill>
                <a:latin typeface="Lato Bold"/>
              </a:rPr>
              <a:t>Story</a:t>
            </a:r>
          </a:p>
        </p:txBody>
      </p:sp>
      <p:sp>
        <p:nvSpPr>
          <p:cNvPr id="14" name="TextBox 14"/>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04</a:t>
            </a:r>
          </a:p>
        </p:txBody>
      </p:sp>
      <p:sp>
        <p:nvSpPr>
          <p:cNvPr id="15" name="TextBox 15"/>
          <p:cNvSpPr txBox="1"/>
          <p:nvPr/>
        </p:nvSpPr>
        <p:spPr>
          <a:xfrm>
            <a:off x="2737140" y="7223225"/>
            <a:ext cx="5177360" cy="547370"/>
          </a:xfrm>
          <a:prstGeom prst="rect">
            <a:avLst/>
          </a:prstGeom>
        </p:spPr>
        <p:txBody>
          <a:bodyPr lIns="0" tIns="0" rIns="0" bIns="0" rtlCol="0" anchor="t">
            <a:spAutoFit/>
          </a:bodyPr>
          <a:lstStyle/>
          <a:p>
            <a:pPr>
              <a:lnSpc>
                <a:spcPts val="4480"/>
              </a:lnSpc>
            </a:pPr>
            <a:r>
              <a:rPr lang="en-US" sz="3200">
                <a:solidFill>
                  <a:srgbClr val="FFFFFF"/>
                </a:solidFill>
                <a:latin typeface="HK Grotesk Medium"/>
              </a:rPr>
              <a:t>My firsts:</a:t>
            </a:r>
          </a:p>
        </p:txBody>
      </p:sp>
      <p:grpSp>
        <p:nvGrpSpPr>
          <p:cNvPr id="16" name="Group 16"/>
          <p:cNvGrpSpPr/>
          <p:nvPr/>
        </p:nvGrpSpPr>
        <p:grpSpPr>
          <a:xfrm>
            <a:off x="8137814" y="649295"/>
            <a:ext cx="5223440" cy="1038235"/>
            <a:chOff x="0" y="0"/>
            <a:chExt cx="1766941" cy="351206"/>
          </a:xfrm>
        </p:grpSpPr>
        <p:sp>
          <p:nvSpPr>
            <p:cNvPr id="17" name="Freeform 17"/>
            <p:cNvSpPr/>
            <p:nvPr/>
          </p:nvSpPr>
          <p:spPr>
            <a:xfrm>
              <a:off x="0" y="0"/>
              <a:ext cx="1766941" cy="351206"/>
            </a:xfrm>
            <a:custGeom>
              <a:avLst/>
              <a:gdLst/>
              <a:ahLst/>
              <a:cxnLst/>
              <a:rect l="l" t="t" r="r" b="b"/>
              <a:pathLst>
                <a:path w="1766941" h="351206">
                  <a:moveTo>
                    <a:pt x="0" y="0"/>
                  </a:moveTo>
                  <a:lnTo>
                    <a:pt x="1766941" y="0"/>
                  </a:lnTo>
                  <a:lnTo>
                    <a:pt x="1766941" y="351206"/>
                  </a:lnTo>
                  <a:lnTo>
                    <a:pt x="0" y="351206"/>
                  </a:lnTo>
                  <a:close/>
                </a:path>
              </a:pathLst>
            </a:custGeom>
            <a:solidFill>
              <a:srgbClr val="0A2237"/>
            </a:solidFill>
          </p:spPr>
        </p:sp>
      </p:grpSp>
      <p:sp>
        <p:nvSpPr>
          <p:cNvPr id="18" name="TextBox 18"/>
          <p:cNvSpPr txBox="1"/>
          <p:nvPr/>
        </p:nvSpPr>
        <p:spPr>
          <a:xfrm>
            <a:off x="8750143" y="721318"/>
            <a:ext cx="6726419" cy="770366"/>
          </a:xfrm>
          <a:prstGeom prst="rect">
            <a:avLst/>
          </a:prstGeom>
        </p:spPr>
        <p:txBody>
          <a:bodyPr lIns="0" tIns="0" rIns="0" bIns="0" rtlCol="0" anchor="t">
            <a:spAutoFit/>
          </a:bodyPr>
          <a:lstStyle/>
          <a:p>
            <a:pPr>
              <a:lnSpc>
                <a:spcPts val="6420"/>
              </a:lnSpc>
            </a:pPr>
            <a:r>
              <a:rPr lang="en-US" sz="4280" spc="128">
                <a:solidFill>
                  <a:srgbClr val="FBF9FA"/>
                </a:solidFill>
                <a:latin typeface="Lato Bold"/>
              </a:rPr>
              <a:t>FOSS programs:</a:t>
            </a:r>
          </a:p>
        </p:txBody>
      </p:sp>
      <p:grpSp>
        <p:nvGrpSpPr>
          <p:cNvPr id="19" name="Group 19"/>
          <p:cNvGrpSpPr/>
          <p:nvPr/>
        </p:nvGrpSpPr>
        <p:grpSpPr>
          <a:xfrm>
            <a:off x="8137814" y="4624382"/>
            <a:ext cx="6238148" cy="1038235"/>
            <a:chOff x="0" y="0"/>
            <a:chExt cx="2110188" cy="351206"/>
          </a:xfrm>
        </p:grpSpPr>
        <p:sp>
          <p:nvSpPr>
            <p:cNvPr id="20" name="Freeform 20"/>
            <p:cNvSpPr/>
            <p:nvPr/>
          </p:nvSpPr>
          <p:spPr>
            <a:xfrm>
              <a:off x="0" y="0"/>
              <a:ext cx="2110188" cy="351206"/>
            </a:xfrm>
            <a:custGeom>
              <a:avLst/>
              <a:gdLst/>
              <a:ahLst/>
              <a:cxnLst/>
              <a:rect l="l" t="t" r="r" b="b"/>
              <a:pathLst>
                <a:path w="2110188" h="351206">
                  <a:moveTo>
                    <a:pt x="0" y="0"/>
                  </a:moveTo>
                  <a:lnTo>
                    <a:pt x="2110188" y="0"/>
                  </a:lnTo>
                  <a:lnTo>
                    <a:pt x="2110188" y="351206"/>
                  </a:lnTo>
                  <a:lnTo>
                    <a:pt x="0" y="351206"/>
                  </a:lnTo>
                  <a:close/>
                </a:path>
              </a:pathLst>
            </a:custGeom>
            <a:solidFill>
              <a:srgbClr val="0A2237"/>
            </a:solidFill>
          </p:spPr>
        </p:sp>
      </p:grpSp>
      <p:sp>
        <p:nvSpPr>
          <p:cNvPr id="21" name="TextBox 21"/>
          <p:cNvSpPr txBox="1"/>
          <p:nvPr/>
        </p:nvSpPr>
        <p:spPr>
          <a:xfrm>
            <a:off x="8750143" y="4665838"/>
            <a:ext cx="5342926" cy="770366"/>
          </a:xfrm>
          <a:prstGeom prst="rect">
            <a:avLst/>
          </a:prstGeom>
        </p:spPr>
        <p:txBody>
          <a:bodyPr lIns="0" tIns="0" rIns="0" bIns="0" rtlCol="0" anchor="t">
            <a:spAutoFit/>
          </a:bodyPr>
          <a:lstStyle/>
          <a:p>
            <a:pPr>
              <a:lnSpc>
                <a:spcPts val="6420"/>
              </a:lnSpc>
            </a:pPr>
            <a:r>
              <a:rPr lang="en-US" sz="4280" spc="128">
                <a:solidFill>
                  <a:srgbClr val="FFFFFF"/>
                </a:solidFill>
                <a:latin typeface="Lato Bold"/>
              </a:rPr>
              <a:t>FOSS communities:</a:t>
            </a:r>
          </a:p>
        </p:txBody>
      </p:sp>
      <p:sp>
        <p:nvSpPr>
          <p:cNvPr id="22" name="AutoShape 22"/>
          <p:cNvSpPr/>
          <p:nvPr/>
        </p:nvSpPr>
        <p:spPr>
          <a:xfrm>
            <a:off x="2731357" y="6323808"/>
            <a:ext cx="995999" cy="0"/>
          </a:xfrm>
          <a:prstGeom prst="line">
            <a:avLst/>
          </a:prstGeom>
          <a:ln w="47625" cap="rnd">
            <a:solidFill>
              <a:srgbClr val="F2994A"/>
            </a:solidFill>
            <a:prstDash val="solid"/>
            <a:headEnd type="none" w="sm" len="sm"/>
            <a:tailEnd type="none" w="sm" len="sm"/>
          </a:ln>
        </p:spPr>
      </p:sp>
      <p:sp>
        <p:nvSpPr>
          <p:cNvPr id="23" name="TextBox 23"/>
          <p:cNvSpPr txBox="1"/>
          <p:nvPr/>
        </p:nvSpPr>
        <p:spPr>
          <a:xfrm>
            <a:off x="877492" y="1441863"/>
            <a:ext cx="791109" cy="230576"/>
          </a:xfrm>
          <a:prstGeom prst="rect">
            <a:avLst/>
          </a:prstGeom>
        </p:spPr>
        <p:txBody>
          <a:bodyPr wrap="square" lIns="0" tIns="0" rIns="0" bIns="0" rtlCol="0" anchor="t">
            <a:spAutoFit/>
          </a:bodyPr>
          <a:lstStyle/>
          <a:p>
            <a:pPr algn="ctr">
              <a:lnSpc>
                <a:spcPts val="1959"/>
              </a:lnSpc>
            </a:pPr>
            <a:r>
              <a:rPr lang="en-US" sz="1399" dirty="0">
                <a:solidFill>
                  <a:srgbClr val="FFFFFF"/>
                </a:solidFill>
                <a:latin typeface="Lato"/>
              </a:rPr>
              <a:t>Kampala</a:t>
            </a:r>
          </a:p>
        </p:txBody>
      </p:sp>
      <p:grpSp>
        <p:nvGrpSpPr>
          <p:cNvPr id="24" name="Group 24"/>
          <p:cNvGrpSpPr/>
          <p:nvPr/>
        </p:nvGrpSpPr>
        <p:grpSpPr>
          <a:xfrm>
            <a:off x="857702" y="688197"/>
            <a:ext cx="3479502" cy="919975"/>
            <a:chOff x="0" y="0"/>
            <a:chExt cx="4639336" cy="1226633"/>
          </a:xfrm>
        </p:grpSpPr>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88401" y="373814"/>
              <a:ext cx="479006" cy="479006"/>
            </a:xfrm>
            <a:prstGeom prst="rect">
              <a:avLst/>
            </a:prstGeom>
          </p:spPr>
        </p:pic>
        <p:pic>
          <p:nvPicPr>
            <p:cNvPr id="26" name="Picture 26"/>
            <p:cNvPicPr>
              <a:picLocks noChangeAspect="1"/>
            </p:cNvPicPr>
            <p:nvPr/>
          </p:nvPicPr>
          <p:blipFill>
            <a:blip r:embed="rId13"/>
            <a:srcRect/>
            <a:stretch>
              <a:fillRect/>
            </a:stretch>
          </p:blipFill>
          <p:spPr>
            <a:xfrm>
              <a:off x="0" y="330238"/>
              <a:ext cx="1197819" cy="566156"/>
            </a:xfrm>
            <a:prstGeom prst="rect">
              <a:avLst/>
            </a:prstGeom>
          </p:spPr>
        </p:pic>
        <p:pic>
          <p:nvPicPr>
            <p:cNvPr id="27" name="Picture 27"/>
            <p:cNvPicPr>
              <a:picLocks noChangeAspect="1"/>
            </p:cNvPicPr>
            <p:nvPr/>
          </p:nvPicPr>
          <p:blipFill>
            <a:blip r:embed="rId14"/>
            <a:srcRect/>
            <a:stretch>
              <a:fillRect/>
            </a:stretch>
          </p:blipFill>
          <p:spPr>
            <a:xfrm>
              <a:off x="2056950" y="0"/>
              <a:ext cx="2582386" cy="1226633"/>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83467" y="0"/>
            <a:ext cx="9785509" cy="10287000"/>
          </a:xfrm>
          <a:prstGeom prst="rect">
            <a:avLst/>
          </a:prstGeom>
        </p:spPr>
      </p:pic>
      <p:sp>
        <p:nvSpPr>
          <p:cNvPr id="3" name="TextBox 23">
            <a:extLst>
              <a:ext uri="{FF2B5EF4-FFF2-40B4-BE49-F238E27FC236}">
                <a16:creationId xmlns:a16="http://schemas.microsoft.com/office/drawing/2014/main" id="{965D9DC9-0441-DB49-8D85-F03AF2F185EF}"/>
              </a:ext>
            </a:extLst>
          </p:cNvPr>
          <p:cNvSpPr txBox="1"/>
          <p:nvPr/>
        </p:nvSpPr>
        <p:spPr>
          <a:xfrm>
            <a:off x="877492" y="1441863"/>
            <a:ext cx="791109" cy="230576"/>
          </a:xfrm>
          <a:prstGeom prst="rect">
            <a:avLst/>
          </a:prstGeom>
        </p:spPr>
        <p:txBody>
          <a:bodyPr wrap="square" lIns="0" tIns="0" rIns="0" bIns="0" rtlCol="0" anchor="t">
            <a:spAutoFit/>
          </a:bodyPr>
          <a:lstStyle/>
          <a:p>
            <a:pPr algn="ctr">
              <a:lnSpc>
                <a:spcPts val="1959"/>
              </a:lnSpc>
            </a:pPr>
            <a:r>
              <a:rPr lang="en-US" sz="1399" dirty="0">
                <a:solidFill>
                  <a:srgbClr val="FFFFFF"/>
                </a:solidFill>
                <a:latin typeface="Lato"/>
              </a:rPr>
              <a:t>Kampala</a:t>
            </a:r>
          </a:p>
        </p:txBody>
      </p:sp>
      <p:grpSp>
        <p:nvGrpSpPr>
          <p:cNvPr id="4" name="Group 24">
            <a:extLst>
              <a:ext uri="{FF2B5EF4-FFF2-40B4-BE49-F238E27FC236}">
                <a16:creationId xmlns:a16="http://schemas.microsoft.com/office/drawing/2014/main" id="{9922A142-2B33-CE4E-AD22-89F6D81E0907}"/>
              </a:ext>
            </a:extLst>
          </p:cNvPr>
          <p:cNvGrpSpPr/>
          <p:nvPr/>
        </p:nvGrpSpPr>
        <p:grpSpPr>
          <a:xfrm>
            <a:off x="857702" y="688197"/>
            <a:ext cx="3479502" cy="919975"/>
            <a:chOff x="0" y="0"/>
            <a:chExt cx="4639336" cy="1226633"/>
          </a:xfrm>
        </p:grpSpPr>
        <p:pic>
          <p:nvPicPr>
            <p:cNvPr id="5" name="Picture 25">
              <a:extLst>
                <a:ext uri="{FF2B5EF4-FFF2-40B4-BE49-F238E27FC236}">
                  <a16:creationId xmlns:a16="http://schemas.microsoft.com/office/drawing/2014/main" id="{017E98D6-F685-584F-B3ED-0325440B9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8401" y="373814"/>
              <a:ext cx="479006" cy="479006"/>
            </a:xfrm>
            <a:prstGeom prst="rect">
              <a:avLst/>
            </a:prstGeom>
          </p:spPr>
        </p:pic>
        <p:pic>
          <p:nvPicPr>
            <p:cNvPr id="6" name="Picture 26">
              <a:extLst>
                <a:ext uri="{FF2B5EF4-FFF2-40B4-BE49-F238E27FC236}">
                  <a16:creationId xmlns:a16="http://schemas.microsoft.com/office/drawing/2014/main" id="{45CE3141-8781-4148-ACAE-2855AF82BC3D}"/>
                </a:ext>
              </a:extLst>
            </p:cNvPr>
            <p:cNvPicPr>
              <a:picLocks noChangeAspect="1"/>
            </p:cNvPicPr>
            <p:nvPr/>
          </p:nvPicPr>
          <p:blipFill>
            <a:blip r:embed="rId5"/>
            <a:srcRect/>
            <a:stretch>
              <a:fillRect/>
            </a:stretch>
          </p:blipFill>
          <p:spPr>
            <a:xfrm>
              <a:off x="0" y="330238"/>
              <a:ext cx="1197819" cy="566156"/>
            </a:xfrm>
            <a:prstGeom prst="rect">
              <a:avLst/>
            </a:prstGeom>
          </p:spPr>
        </p:pic>
        <p:pic>
          <p:nvPicPr>
            <p:cNvPr id="7" name="Picture 27">
              <a:extLst>
                <a:ext uri="{FF2B5EF4-FFF2-40B4-BE49-F238E27FC236}">
                  <a16:creationId xmlns:a16="http://schemas.microsoft.com/office/drawing/2014/main" id="{B27E2B0E-8EFA-5C4A-AE07-8F41BF1E9394}"/>
                </a:ext>
              </a:extLst>
            </p:cNvPr>
            <p:cNvPicPr>
              <a:picLocks noChangeAspect="1"/>
            </p:cNvPicPr>
            <p:nvPr/>
          </p:nvPicPr>
          <p:blipFill>
            <a:blip r:embed="rId6"/>
            <a:srcRect/>
            <a:stretch>
              <a:fillRect/>
            </a:stretch>
          </p:blipFill>
          <p:spPr>
            <a:xfrm>
              <a:off x="2056950" y="0"/>
              <a:ext cx="2582386" cy="122663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2994A"/>
            </a:solidFill>
          </p:spPr>
        </p:sp>
        <p:sp>
          <p:nvSpPr>
            <p:cNvPr id="4" name="AutoShape 4"/>
            <p:cNvSpPr/>
            <p:nvPr/>
          </p:nvSpPr>
          <p:spPr>
            <a:xfrm>
              <a:off x="60248" y="0"/>
              <a:ext cx="28940" cy="7747165"/>
            </a:xfrm>
            <a:prstGeom prst="rect">
              <a:avLst/>
            </a:prstGeom>
            <a:solidFill>
              <a:srgbClr val="F2994A"/>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55450"/>
            <a:ext cx="433644" cy="108017"/>
          </a:xfrm>
          <a:prstGeom prst="rect">
            <a:avLst/>
          </a:prstGeom>
        </p:spPr>
      </p:pic>
      <p:pic>
        <p:nvPicPr>
          <p:cNvPr id="6" name="Picture 6"/>
          <p:cNvPicPr>
            <a:picLocks noChangeAspect="1"/>
          </p:cNvPicPr>
          <p:nvPr/>
        </p:nvPicPr>
        <p:blipFill>
          <a:blip r:embed="rId5">
            <a:alphaModFix amt="20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56420" y="1756282"/>
            <a:ext cx="3356862" cy="830060"/>
          </a:xfrm>
          <a:prstGeom prst="rect">
            <a:avLst/>
          </a:prstGeom>
        </p:spPr>
      </p:pic>
      <p:pic>
        <p:nvPicPr>
          <p:cNvPr id="7" name="Picture 7"/>
          <p:cNvPicPr>
            <a:picLocks noChangeAspect="1"/>
          </p:cNvPicPr>
          <p:nvPr/>
        </p:nvPicPr>
        <p:blipFill>
          <a:blip r:embed="rId7">
            <a:alphaModFix amt="44999"/>
          </a:blip>
          <a:srcRect/>
          <a:stretch>
            <a:fillRect/>
          </a:stretch>
        </p:blipFill>
        <p:spPr>
          <a:xfrm>
            <a:off x="16529933" y="3470878"/>
            <a:ext cx="1458734" cy="1515568"/>
          </a:xfrm>
          <a:prstGeom prst="rect">
            <a:avLst/>
          </a:prstGeom>
        </p:spPr>
      </p:pic>
      <p:pic>
        <p:nvPicPr>
          <p:cNvPr id="8" name="Picture 8"/>
          <p:cNvPicPr>
            <a:picLocks noChangeAspect="1"/>
          </p:cNvPicPr>
          <p:nvPr/>
        </p:nvPicPr>
        <p:blipFill>
          <a:blip r:embed="rId8">
            <a:alphaModFix amt="67000"/>
          </a:blip>
          <a:srcRect/>
          <a:stretch>
            <a:fillRect/>
          </a:stretch>
        </p:blipFill>
        <p:spPr>
          <a:xfrm>
            <a:off x="14691626" y="2171312"/>
            <a:ext cx="1581394" cy="614767"/>
          </a:xfrm>
          <a:prstGeom prst="rect">
            <a:avLst/>
          </a:prstGeom>
        </p:spPr>
      </p:pic>
      <p:pic>
        <p:nvPicPr>
          <p:cNvPr id="9" name="Picture 9"/>
          <p:cNvPicPr>
            <a:picLocks noChangeAspect="1"/>
          </p:cNvPicPr>
          <p:nvPr/>
        </p:nvPicPr>
        <p:blipFill>
          <a:blip r:embed="rId9">
            <a:alphaModFix amt="44999"/>
          </a:blip>
          <a:srcRect/>
          <a:stretch>
            <a:fillRect/>
          </a:stretch>
        </p:blipFill>
        <p:spPr>
          <a:xfrm>
            <a:off x="7998356" y="6413150"/>
            <a:ext cx="861871" cy="976242"/>
          </a:xfrm>
          <a:prstGeom prst="rect">
            <a:avLst/>
          </a:prstGeom>
        </p:spPr>
      </p:pic>
      <p:pic>
        <p:nvPicPr>
          <p:cNvPr id="10" name="Picture 10"/>
          <p:cNvPicPr>
            <a:picLocks noChangeAspect="1"/>
          </p:cNvPicPr>
          <p:nvPr/>
        </p:nvPicPr>
        <p:blipFill>
          <a:blip r:embed="rId10">
            <a:alphaModFix amt="60000"/>
          </a:blip>
          <a:srcRect/>
          <a:stretch>
            <a:fillRect/>
          </a:stretch>
        </p:blipFill>
        <p:spPr>
          <a:xfrm>
            <a:off x="14882605" y="6394705"/>
            <a:ext cx="3438051" cy="2728612"/>
          </a:xfrm>
          <a:prstGeom prst="rect">
            <a:avLst/>
          </a:prstGeom>
        </p:spPr>
      </p:pic>
      <p:pic>
        <p:nvPicPr>
          <p:cNvPr id="11" name="Picture 11"/>
          <p:cNvPicPr>
            <a:picLocks noChangeAspect="1"/>
          </p:cNvPicPr>
          <p:nvPr/>
        </p:nvPicPr>
        <p:blipFill>
          <a:blip r:embed="rId11">
            <a:alphaModFix amt="43999"/>
          </a:blip>
          <a:srcRect/>
          <a:stretch>
            <a:fillRect/>
          </a:stretch>
        </p:blipFill>
        <p:spPr>
          <a:xfrm>
            <a:off x="15674509" y="104459"/>
            <a:ext cx="2735939" cy="1651823"/>
          </a:xfrm>
          <a:prstGeom prst="rect">
            <a:avLst/>
          </a:prstGeom>
        </p:spPr>
      </p:pic>
      <p:pic>
        <p:nvPicPr>
          <p:cNvPr id="12" name="Picture 12"/>
          <p:cNvPicPr>
            <a:picLocks noChangeAspect="1"/>
          </p:cNvPicPr>
          <p:nvPr/>
        </p:nvPicPr>
        <p:blipFill>
          <a:blip r:embed="rId12">
            <a:alphaModFix amt="32999"/>
          </a:blip>
          <a:srcRect/>
          <a:stretch>
            <a:fillRect/>
          </a:stretch>
        </p:blipFill>
        <p:spPr>
          <a:xfrm>
            <a:off x="6328348" y="8810375"/>
            <a:ext cx="2100944" cy="2100944"/>
          </a:xfrm>
          <a:prstGeom prst="rect">
            <a:avLst/>
          </a:prstGeom>
        </p:spPr>
      </p:pic>
      <p:pic>
        <p:nvPicPr>
          <p:cNvPr id="13" name="Picture 13"/>
          <p:cNvPicPr>
            <a:picLocks noChangeAspect="1"/>
          </p:cNvPicPr>
          <p:nvPr/>
        </p:nvPicPr>
        <p:blipFill>
          <a:blip r:embed="rId13">
            <a:alphaModFix amt="60000"/>
          </a:blip>
          <a:srcRect/>
          <a:stretch>
            <a:fillRect/>
          </a:stretch>
        </p:blipFill>
        <p:spPr>
          <a:xfrm>
            <a:off x="8049157" y="8324824"/>
            <a:ext cx="5376787" cy="2688393"/>
          </a:xfrm>
          <a:prstGeom prst="rect">
            <a:avLst/>
          </a:prstGeom>
        </p:spPr>
      </p:pic>
      <p:pic>
        <p:nvPicPr>
          <p:cNvPr id="14" name="Picture 14"/>
          <p:cNvPicPr>
            <a:picLocks noChangeAspect="1"/>
          </p:cNvPicPr>
          <p:nvPr/>
        </p:nvPicPr>
        <p:blipFill>
          <a:blip r:embed="rId14">
            <a:alphaModFix amt="55000"/>
          </a:blip>
          <a:srcRect/>
          <a:stretch>
            <a:fillRect/>
          </a:stretch>
        </p:blipFill>
        <p:spPr>
          <a:xfrm>
            <a:off x="12151532" y="9754914"/>
            <a:ext cx="3330790" cy="412185"/>
          </a:xfrm>
          <a:prstGeom prst="rect">
            <a:avLst/>
          </a:prstGeom>
        </p:spPr>
      </p:pic>
      <p:pic>
        <p:nvPicPr>
          <p:cNvPr id="15" name="Picture 15"/>
          <p:cNvPicPr>
            <a:picLocks noChangeAspect="1"/>
          </p:cNvPicPr>
          <p:nvPr/>
        </p:nvPicPr>
        <p:blipFill>
          <a:blip r:embed="rId15">
            <a:alphaModFix amt="46000"/>
          </a:blip>
          <a:srcRect/>
          <a:stretch>
            <a:fillRect/>
          </a:stretch>
        </p:blipFill>
        <p:spPr>
          <a:xfrm>
            <a:off x="10413282" y="-123293"/>
            <a:ext cx="2832360" cy="1370154"/>
          </a:xfrm>
          <a:prstGeom prst="rect">
            <a:avLst/>
          </a:prstGeom>
        </p:spPr>
      </p:pic>
      <p:sp>
        <p:nvSpPr>
          <p:cNvPr id="16" name="TextBox 16"/>
          <p:cNvSpPr txBox="1"/>
          <p:nvPr/>
        </p:nvSpPr>
        <p:spPr>
          <a:xfrm>
            <a:off x="2731357" y="2462313"/>
            <a:ext cx="5564805" cy="4438959"/>
          </a:xfrm>
          <a:prstGeom prst="rect">
            <a:avLst/>
          </a:prstGeom>
        </p:spPr>
        <p:txBody>
          <a:bodyPr lIns="0" tIns="0" rIns="0" bIns="0" rtlCol="0" anchor="t">
            <a:spAutoFit/>
          </a:bodyPr>
          <a:lstStyle/>
          <a:p>
            <a:pPr>
              <a:lnSpc>
                <a:spcPts val="8799"/>
              </a:lnSpc>
            </a:pPr>
            <a:r>
              <a:rPr lang="en-US" sz="7999">
                <a:solidFill>
                  <a:srgbClr val="0A2237"/>
                </a:solidFill>
                <a:latin typeface="Lato Bold"/>
              </a:rPr>
              <a:t>De-mystifying  </a:t>
            </a:r>
            <a:r>
              <a:rPr lang="en-US" sz="7999">
                <a:solidFill>
                  <a:srgbClr val="F2994A"/>
                </a:solidFill>
                <a:latin typeface="Lato Bold"/>
              </a:rPr>
              <a:t>Open source</a:t>
            </a:r>
          </a:p>
        </p:txBody>
      </p:sp>
      <p:grpSp>
        <p:nvGrpSpPr>
          <p:cNvPr id="17" name="Group 17"/>
          <p:cNvGrpSpPr/>
          <p:nvPr/>
        </p:nvGrpSpPr>
        <p:grpSpPr>
          <a:xfrm>
            <a:off x="8437058" y="1651823"/>
            <a:ext cx="7418125" cy="741812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A2237"/>
            </a:solidFill>
          </p:spPr>
        </p:sp>
      </p:grpSp>
      <p:sp>
        <p:nvSpPr>
          <p:cNvPr id="19" name="TextBox 19"/>
          <p:cNvSpPr txBox="1"/>
          <p:nvPr/>
        </p:nvSpPr>
        <p:spPr>
          <a:xfrm>
            <a:off x="9420460" y="3031993"/>
            <a:ext cx="5462145" cy="47910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Lato"/>
              </a:rPr>
              <a:t>FOSS is software with source code that anyone can inspect, modify, and enhance.</a:t>
            </a:r>
          </a:p>
          <a:p>
            <a:pPr marL="647700" lvl="1" indent="-323850">
              <a:lnSpc>
                <a:spcPts val="4200"/>
              </a:lnSpc>
              <a:buFont typeface="Arial"/>
              <a:buChar char="•"/>
            </a:pPr>
            <a:r>
              <a:rPr lang="en-US" sz="3000">
                <a:solidFill>
                  <a:srgbClr val="FFFFFF"/>
                </a:solidFill>
                <a:latin typeface="Lato"/>
              </a:rPr>
              <a:t>Source code is made available publicly for others to to view that code, copy it, learn from it, alter it, or share it.</a:t>
            </a:r>
          </a:p>
        </p:txBody>
      </p:sp>
      <p:sp>
        <p:nvSpPr>
          <p:cNvPr id="20" name="TextBox 20"/>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0A2237">
                    <a:alpha val="9804"/>
                  </a:srgbClr>
                </a:solidFill>
                <a:latin typeface="HK Grotesk Bold"/>
              </a:rPr>
              <a:t>05</a:t>
            </a:r>
          </a:p>
        </p:txBody>
      </p:sp>
      <p:sp>
        <p:nvSpPr>
          <p:cNvPr id="21" name="TextBox 21"/>
          <p:cNvSpPr txBox="1"/>
          <p:nvPr/>
        </p:nvSpPr>
        <p:spPr>
          <a:xfrm>
            <a:off x="2731357" y="7470705"/>
            <a:ext cx="5071245" cy="1695450"/>
          </a:xfrm>
          <a:prstGeom prst="rect">
            <a:avLst/>
          </a:prstGeom>
        </p:spPr>
        <p:txBody>
          <a:bodyPr lIns="0" tIns="0" rIns="0" bIns="0" rtlCol="0" anchor="t">
            <a:spAutoFit/>
          </a:bodyPr>
          <a:lstStyle/>
          <a:p>
            <a:pPr>
              <a:lnSpc>
                <a:spcPts val="4500"/>
              </a:lnSpc>
            </a:pPr>
            <a:r>
              <a:rPr lang="en-US" sz="3000" spc="89">
                <a:solidFill>
                  <a:srgbClr val="0A2237"/>
                </a:solidFill>
                <a:latin typeface="Lato"/>
              </a:rPr>
              <a:t>What is Open source software?</a:t>
            </a:r>
          </a:p>
          <a:p>
            <a:pPr>
              <a:lnSpc>
                <a:spcPts val="4500"/>
              </a:lnSpc>
            </a:pPr>
            <a:r>
              <a:rPr lang="en-US" sz="3000" spc="89">
                <a:solidFill>
                  <a:srgbClr val="0A2237"/>
                </a:solidFill>
                <a:latin typeface="Lato"/>
              </a:rPr>
              <a:t>Examples</a:t>
            </a:r>
          </a:p>
        </p:txBody>
      </p:sp>
      <p:pic>
        <p:nvPicPr>
          <p:cNvPr id="22" name="Picture 2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806740" y="941964"/>
            <a:ext cx="355269" cy="355269"/>
          </a:xfrm>
          <a:prstGeom prst="rect">
            <a:avLst/>
          </a:prstGeom>
        </p:spPr>
      </p:pic>
      <p:pic>
        <p:nvPicPr>
          <p:cNvPr id="23" name="Picture 23"/>
          <p:cNvPicPr>
            <a:picLocks noChangeAspect="1"/>
          </p:cNvPicPr>
          <p:nvPr/>
        </p:nvPicPr>
        <p:blipFill>
          <a:blip r:embed="rId18"/>
          <a:srcRect/>
          <a:stretch>
            <a:fillRect/>
          </a:stretch>
        </p:blipFill>
        <p:spPr>
          <a:xfrm>
            <a:off x="662965" y="892626"/>
            <a:ext cx="856028" cy="404607"/>
          </a:xfrm>
          <a:prstGeom prst="rect">
            <a:avLst/>
          </a:prstGeom>
        </p:spPr>
      </p:pic>
      <p:pic>
        <p:nvPicPr>
          <p:cNvPr id="24" name="Picture 24"/>
          <p:cNvPicPr>
            <a:picLocks noChangeAspect="1"/>
          </p:cNvPicPr>
          <p:nvPr/>
        </p:nvPicPr>
        <p:blipFill>
          <a:blip r:embed="rId19"/>
          <a:srcRect/>
          <a:stretch>
            <a:fillRect/>
          </a:stretch>
        </p:blipFill>
        <p:spPr>
          <a:xfrm>
            <a:off x="2162009" y="561784"/>
            <a:ext cx="2198575" cy="1044323"/>
          </a:xfrm>
          <a:prstGeom prst="rect">
            <a:avLst/>
          </a:prstGeom>
        </p:spPr>
      </p:pic>
      <p:sp>
        <p:nvSpPr>
          <p:cNvPr id="25" name="TextBox 25"/>
          <p:cNvSpPr txBox="1"/>
          <p:nvPr/>
        </p:nvSpPr>
        <p:spPr>
          <a:xfrm>
            <a:off x="704954" y="1319602"/>
            <a:ext cx="663104" cy="243365"/>
          </a:xfrm>
          <a:prstGeom prst="rect">
            <a:avLst/>
          </a:prstGeom>
        </p:spPr>
        <p:txBody>
          <a:bodyPr lIns="0" tIns="0" rIns="0" bIns="0" rtlCol="0" anchor="t">
            <a:spAutoFit/>
          </a:bodyPr>
          <a:lstStyle/>
          <a:p>
            <a:pPr algn="ctr">
              <a:lnSpc>
                <a:spcPts val="1937"/>
              </a:lnSpc>
            </a:pPr>
            <a:r>
              <a:rPr lang="en-US" sz="1384">
                <a:solidFill>
                  <a:srgbClr val="F2994A"/>
                </a:solidFill>
                <a:latin typeface="Lato"/>
              </a:rPr>
              <a:t>Kampala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06</a:t>
            </a:r>
          </a:p>
        </p:txBody>
      </p:sp>
      <p:sp>
        <p:nvSpPr>
          <p:cNvPr id="6" name="TextBox 6"/>
          <p:cNvSpPr txBox="1"/>
          <p:nvPr/>
        </p:nvSpPr>
        <p:spPr>
          <a:xfrm>
            <a:off x="2591670" y="4065510"/>
            <a:ext cx="6552330" cy="3335569"/>
          </a:xfrm>
          <a:prstGeom prst="rect">
            <a:avLst/>
          </a:prstGeom>
        </p:spPr>
        <p:txBody>
          <a:bodyPr lIns="0" tIns="0" rIns="0" bIns="0" rtlCol="0" anchor="t">
            <a:spAutoFit/>
          </a:bodyPr>
          <a:lstStyle/>
          <a:p>
            <a:pPr>
              <a:lnSpc>
                <a:spcPts val="8799"/>
              </a:lnSpc>
            </a:pPr>
            <a:r>
              <a:rPr lang="en-US" sz="7999">
                <a:solidFill>
                  <a:srgbClr val="FFFFFF"/>
                </a:solidFill>
                <a:latin typeface="Lato Bold"/>
              </a:rPr>
              <a:t>Open- </a:t>
            </a:r>
          </a:p>
          <a:p>
            <a:pPr>
              <a:lnSpc>
                <a:spcPts val="8799"/>
              </a:lnSpc>
            </a:pPr>
            <a:r>
              <a:rPr lang="en-US" sz="7999">
                <a:solidFill>
                  <a:srgbClr val="FFFFFF"/>
                </a:solidFill>
                <a:latin typeface="Lato Bold"/>
              </a:rPr>
              <a:t>Source</a:t>
            </a:r>
          </a:p>
          <a:p>
            <a:pPr>
              <a:lnSpc>
                <a:spcPts val="8799"/>
              </a:lnSpc>
            </a:pPr>
            <a:r>
              <a:rPr lang="en-US" sz="7999">
                <a:solidFill>
                  <a:srgbClr val="FFC033"/>
                </a:solidFill>
                <a:latin typeface="Lato Bold"/>
              </a:rPr>
              <a:t>Organisations</a:t>
            </a:r>
          </a:p>
        </p:txBody>
      </p:sp>
      <p:sp>
        <p:nvSpPr>
          <p:cNvPr id="7" name="TextBox 7"/>
          <p:cNvSpPr txBox="1"/>
          <p:nvPr/>
        </p:nvSpPr>
        <p:spPr>
          <a:xfrm>
            <a:off x="2591670" y="8099267"/>
            <a:ext cx="5596460"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What are they?</a:t>
            </a:r>
          </a:p>
        </p:txBody>
      </p:sp>
      <p:sp>
        <p:nvSpPr>
          <p:cNvPr id="8" name="TextBox 8"/>
          <p:cNvSpPr txBox="1"/>
          <p:nvPr/>
        </p:nvSpPr>
        <p:spPr>
          <a:xfrm>
            <a:off x="9922295" y="1635843"/>
            <a:ext cx="7337005" cy="7709535"/>
          </a:xfrm>
          <a:prstGeom prst="rect">
            <a:avLst/>
          </a:prstGeom>
        </p:spPr>
        <p:txBody>
          <a:bodyPr lIns="0" tIns="0" rIns="0" bIns="0" rtlCol="0" anchor="t">
            <a:spAutoFit/>
          </a:bodyPr>
          <a:lstStyle/>
          <a:p>
            <a:pPr marL="626110" lvl="1" indent="-313055">
              <a:lnSpc>
                <a:spcPts val="4350"/>
              </a:lnSpc>
              <a:buFont typeface="Arial"/>
              <a:buChar char="•"/>
            </a:pPr>
            <a:r>
              <a:rPr lang="en-US" sz="2900" spc="87">
                <a:solidFill>
                  <a:srgbClr val="FFFFFF"/>
                </a:solidFill>
                <a:latin typeface="Lato"/>
              </a:rPr>
              <a:t>Devoted to the advocacy, legal aid, financial aid, technical aid, governance, etc. of free and open-source software (FOSS)</a:t>
            </a:r>
          </a:p>
          <a:p>
            <a:pPr marL="626110" lvl="1" indent="-313055">
              <a:lnSpc>
                <a:spcPts val="4350"/>
              </a:lnSpc>
              <a:buFont typeface="Arial"/>
              <a:buChar char="•"/>
            </a:pPr>
            <a:r>
              <a:rPr lang="en-US" sz="2900" spc="87">
                <a:solidFill>
                  <a:srgbClr val="FFFFFF"/>
                </a:solidFill>
                <a:latin typeface="Lato"/>
              </a:rPr>
              <a:t>To provide a mechanism for funding development of the software for example SFC</a:t>
            </a:r>
          </a:p>
          <a:p>
            <a:pPr marL="626110" lvl="1" indent="-313055">
              <a:lnSpc>
                <a:spcPts val="4350"/>
              </a:lnSpc>
              <a:buFont typeface="Arial"/>
              <a:buChar char="•"/>
            </a:pPr>
            <a:r>
              <a:rPr lang="en-US" sz="2900" spc="87">
                <a:solidFill>
                  <a:srgbClr val="FFFFFF"/>
                </a:solidFill>
                <a:latin typeface="Lato"/>
              </a:rPr>
              <a:t>For the most part, these organizations are structured as non-profit/charity organizations.</a:t>
            </a:r>
          </a:p>
          <a:p>
            <a:pPr marL="626110" lvl="1" indent="-313055">
              <a:lnSpc>
                <a:spcPts val="4350"/>
              </a:lnSpc>
              <a:buFont typeface="Arial"/>
              <a:buChar char="•"/>
            </a:pPr>
            <a:r>
              <a:rPr lang="en-US" sz="2900" spc="87">
                <a:solidFill>
                  <a:srgbClr val="FFFFFF"/>
                </a:solidFill>
                <a:latin typeface="Lato"/>
              </a:rPr>
              <a:t>Does not include companies that aim to make money from free and open-source software.</a:t>
            </a:r>
          </a:p>
          <a:p>
            <a:pPr>
              <a:lnSpc>
                <a:spcPts val="4350"/>
              </a:lnSpc>
            </a:pPr>
            <a:endParaRPr lang="en-US" sz="2900" spc="87">
              <a:solidFill>
                <a:srgbClr val="FFFFFF"/>
              </a:solidFill>
              <a:latin typeface="Lato"/>
            </a:endParaRP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9150283"/>
            <a:ext cx="433644" cy="108017"/>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07270" y="1007810"/>
            <a:ext cx="409554" cy="409554"/>
          </a:xfrm>
          <a:prstGeom prst="rect">
            <a:avLst/>
          </a:prstGeom>
        </p:spPr>
      </p:pic>
      <p:pic>
        <p:nvPicPr>
          <p:cNvPr id="11" name="Picture 11"/>
          <p:cNvPicPr>
            <a:picLocks noChangeAspect="1"/>
          </p:cNvPicPr>
          <p:nvPr/>
        </p:nvPicPr>
        <p:blipFill>
          <a:blip r:embed="rId7"/>
          <a:srcRect/>
          <a:stretch>
            <a:fillRect/>
          </a:stretch>
        </p:blipFill>
        <p:spPr>
          <a:xfrm>
            <a:off x="848177" y="983048"/>
            <a:ext cx="1069465" cy="505489"/>
          </a:xfrm>
          <a:prstGeom prst="rect">
            <a:avLst/>
          </a:prstGeom>
        </p:spPr>
      </p:pic>
      <p:grpSp>
        <p:nvGrpSpPr>
          <p:cNvPr id="12" name="Group 12"/>
          <p:cNvGrpSpPr/>
          <p:nvPr/>
        </p:nvGrpSpPr>
        <p:grpSpPr>
          <a:xfrm>
            <a:off x="890786" y="688197"/>
            <a:ext cx="3812382" cy="1098712"/>
            <a:chOff x="0" y="0"/>
            <a:chExt cx="5083176" cy="1464949"/>
          </a:xfrm>
        </p:grpSpPr>
        <p:sp>
          <p:nvSpPr>
            <p:cNvPr id="13" name="TextBox 13"/>
            <p:cNvSpPr txBox="1"/>
            <p:nvPr/>
          </p:nvSpPr>
          <p:spPr>
            <a:xfrm>
              <a:off x="0" y="1132096"/>
              <a:ext cx="982966" cy="332854"/>
            </a:xfrm>
            <a:prstGeom prst="rect">
              <a:avLst/>
            </a:prstGeom>
          </p:spPr>
          <p:txBody>
            <a:bodyPr lIns="0" tIns="0" rIns="0" bIns="0" rtlCol="0" anchor="t">
              <a:spAutoFit/>
            </a:bodyPr>
            <a:lstStyle/>
            <a:p>
              <a:pPr algn="ctr">
                <a:lnSpc>
                  <a:spcPts val="2154"/>
                </a:lnSpc>
              </a:pPr>
              <a:r>
                <a:rPr lang="en-US" sz="1538">
                  <a:solidFill>
                    <a:srgbClr val="FFFFFF"/>
                  </a:solidFill>
                  <a:latin typeface="Lato"/>
                </a:rPr>
                <a:t>Kampala</a:t>
              </a:r>
            </a:p>
          </p:txBody>
        </p:sp>
        <p:pic>
          <p:nvPicPr>
            <p:cNvPr id="14" name="Picture 14"/>
            <p:cNvPicPr>
              <a:picLocks noChangeAspect="1"/>
            </p:cNvPicPr>
            <p:nvPr/>
          </p:nvPicPr>
          <p:blipFill>
            <a:blip r:embed="rId8"/>
            <a:srcRect/>
            <a:stretch>
              <a:fillRect/>
            </a:stretch>
          </p:blipFill>
          <p:spPr>
            <a:xfrm>
              <a:off x="2243987" y="0"/>
              <a:ext cx="2839189" cy="1348615"/>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2D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0A2237"/>
            </a:solidFill>
          </p:spPr>
        </p:sp>
      </p:grpSp>
      <p:pic>
        <p:nvPicPr>
          <p:cNvPr id="5" name="Picture 5"/>
          <p:cNvPicPr>
            <a:picLocks noChangeAspect="1"/>
          </p:cNvPicPr>
          <p:nvPr/>
        </p:nvPicPr>
        <p:blipFill>
          <a:blip r:embed="rId2"/>
          <a:srcRect/>
          <a:stretch>
            <a:fillRect/>
          </a:stretch>
        </p:blipFill>
        <p:spPr>
          <a:xfrm>
            <a:off x="14132945" y="478488"/>
            <a:ext cx="3691077" cy="1423421"/>
          </a:xfrm>
          <a:prstGeom prst="rect">
            <a:avLst/>
          </a:prstGeom>
        </p:spPr>
      </p:pic>
      <p:pic>
        <p:nvPicPr>
          <p:cNvPr id="6" name="Picture 6"/>
          <p:cNvPicPr>
            <a:picLocks noChangeAspect="1"/>
          </p:cNvPicPr>
          <p:nvPr/>
        </p:nvPicPr>
        <p:blipFill>
          <a:blip r:embed="rId3"/>
          <a:srcRect/>
          <a:stretch>
            <a:fillRect/>
          </a:stretch>
        </p:blipFill>
        <p:spPr>
          <a:xfrm>
            <a:off x="13125709" y="7938259"/>
            <a:ext cx="5048053" cy="1104262"/>
          </a:xfrm>
          <a:prstGeom prst="rect">
            <a:avLst/>
          </a:prstGeom>
        </p:spPr>
      </p:pic>
      <p:pic>
        <p:nvPicPr>
          <p:cNvPr id="7" name="Picture 7"/>
          <p:cNvPicPr>
            <a:picLocks noChangeAspect="1"/>
          </p:cNvPicPr>
          <p:nvPr/>
        </p:nvPicPr>
        <p:blipFill>
          <a:blip r:embed="rId4"/>
          <a:srcRect/>
          <a:stretch>
            <a:fillRect/>
          </a:stretch>
        </p:blipFill>
        <p:spPr>
          <a:xfrm>
            <a:off x="14029950" y="2079439"/>
            <a:ext cx="3621939" cy="1349172"/>
          </a:xfrm>
          <a:prstGeom prst="rect">
            <a:avLst/>
          </a:prstGeom>
        </p:spPr>
      </p:pic>
      <p:pic>
        <p:nvPicPr>
          <p:cNvPr id="8" name="Picture 8"/>
          <p:cNvPicPr>
            <a:picLocks noChangeAspect="1"/>
          </p:cNvPicPr>
          <p:nvPr/>
        </p:nvPicPr>
        <p:blipFill>
          <a:blip r:embed="rId5"/>
          <a:srcRect l="17868" t="7648" r="10328" b="20047"/>
          <a:stretch>
            <a:fillRect/>
          </a:stretch>
        </p:blipFill>
        <p:spPr>
          <a:xfrm>
            <a:off x="10395682" y="544677"/>
            <a:ext cx="3634269" cy="1404367"/>
          </a:xfrm>
          <a:prstGeom prst="rect">
            <a:avLst/>
          </a:prstGeom>
        </p:spPr>
      </p:pic>
      <p:pic>
        <p:nvPicPr>
          <p:cNvPr id="9" name="Picture 9"/>
          <p:cNvPicPr>
            <a:picLocks noChangeAspect="1"/>
          </p:cNvPicPr>
          <p:nvPr/>
        </p:nvPicPr>
        <p:blipFill>
          <a:blip r:embed="rId6"/>
          <a:srcRect/>
          <a:stretch>
            <a:fillRect/>
          </a:stretch>
        </p:blipFill>
        <p:spPr>
          <a:xfrm>
            <a:off x="10460875" y="5719001"/>
            <a:ext cx="2923086" cy="1191873"/>
          </a:xfrm>
          <a:prstGeom prst="rect">
            <a:avLst/>
          </a:prstGeom>
        </p:spPr>
      </p:pic>
      <p:pic>
        <p:nvPicPr>
          <p:cNvPr id="10" name="Picture 10"/>
          <p:cNvPicPr>
            <a:picLocks noChangeAspect="1"/>
          </p:cNvPicPr>
          <p:nvPr/>
        </p:nvPicPr>
        <p:blipFill>
          <a:blip r:embed="rId7"/>
          <a:srcRect/>
          <a:stretch>
            <a:fillRect/>
          </a:stretch>
        </p:blipFill>
        <p:spPr>
          <a:xfrm>
            <a:off x="9394207" y="3010163"/>
            <a:ext cx="2133337" cy="2133337"/>
          </a:xfrm>
          <a:prstGeom prst="rect">
            <a:avLst/>
          </a:prstGeom>
        </p:spPr>
      </p:pic>
      <p:pic>
        <p:nvPicPr>
          <p:cNvPr id="11" name="Picture 11"/>
          <p:cNvPicPr>
            <a:picLocks noChangeAspect="1"/>
          </p:cNvPicPr>
          <p:nvPr/>
        </p:nvPicPr>
        <p:blipFill>
          <a:blip r:embed="rId8"/>
          <a:srcRect/>
          <a:stretch>
            <a:fillRect/>
          </a:stretch>
        </p:blipFill>
        <p:spPr>
          <a:xfrm>
            <a:off x="11715158" y="3555694"/>
            <a:ext cx="2381467" cy="1905174"/>
          </a:xfrm>
          <a:prstGeom prst="rect">
            <a:avLst/>
          </a:prstGeom>
        </p:spPr>
      </p:pic>
      <p:pic>
        <p:nvPicPr>
          <p:cNvPr id="12" name="Picture 12"/>
          <p:cNvPicPr>
            <a:picLocks noChangeAspect="1"/>
          </p:cNvPicPr>
          <p:nvPr/>
        </p:nvPicPr>
        <p:blipFill>
          <a:blip r:embed="rId9"/>
          <a:srcRect/>
          <a:stretch>
            <a:fillRect/>
          </a:stretch>
        </p:blipFill>
        <p:spPr>
          <a:xfrm>
            <a:off x="14096625" y="6381080"/>
            <a:ext cx="3312256" cy="1059588"/>
          </a:xfrm>
          <a:prstGeom prst="rect">
            <a:avLst/>
          </a:prstGeom>
        </p:spPr>
      </p:pic>
      <p:pic>
        <p:nvPicPr>
          <p:cNvPr id="13" name="Picture 13"/>
          <p:cNvPicPr>
            <a:picLocks noChangeAspect="1"/>
          </p:cNvPicPr>
          <p:nvPr/>
        </p:nvPicPr>
        <p:blipFill>
          <a:blip r:embed="rId10"/>
          <a:srcRect/>
          <a:stretch>
            <a:fillRect/>
          </a:stretch>
        </p:blipFill>
        <p:spPr>
          <a:xfrm>
            <a:off x="12386403" y="2179276"/>
            <a:ext cx="1149499" cy="1149499"/>
          </a:xfrm>
          <a:prstGeom prst="rect">
            <a:avLst/>
          </a:prstGeom>
        </p:spPr>
      </p:pic>
      <p:pic>
        <p:nvPicPr>
          <p:cNvPr id="14" name="Picture 14"/>
          <p:cNvPicPr>
            <a:picLocks noChangeAspect="1"/>
          </p:cNvPicPr>
          <p:nvPr/>
        </p:nvPicPr>
        <p:blipFill>
          <a:blip r:embed="rId11"/>
          <a:srcRect/>
          <a:stretch>
            <a:fillRect/>
          </a:stretch>
        </p:blipFill>
        <p:spPr>
          <a:xfrm>
            <a:off x="14463718" y="3555694"/>
            <a:ext cx="2795582" cy="2400706"/>
          </a:xfrm>
          <a:prstGeom prst="rect">
            <a:avLst/>
          </a:prstGeom>
        </p:spPr>
      </p:pic>
      <p:pic>
        <p:nvPicPr>
          <p:cNvPr id="15" name="Picture 15"/>
          <p:cNvPicPr>
            <a:picLocks noChangeAspect="1"/>
          </p:cNvPicPr>
          <p:nvPr/>
        </p:nvPicPr>
        <p:blipFill>
          <a:blip r:embed="rId12"/>
          <a:srcRect/>
          <a:stretch>
            <a:fillRect/>
          </a:stretch>
        </p:blipFill>
        <p:spPr>
          <a:xfrm>
            <a:off x="8556693" y="-309959"/>
            <a:ext cx="1386284" cy="1386284"/>
          </a:xfrm>
          <a:prstGeom prst="rect">
            <a:avLst/>
          </a:prstGeom>
        </p:spPr>
      </p:pic>
      <p:pic>
        <p:nvPicPr>
          <p:cNvPr id="16" name="Picture 16"/>
          <p:cNvPicPr>
            <a:picLocks noChangeAspect="1"/>
          </p:cNvPicPr>
          <p:nvPr/>
        </p:nvPicPr>
        <p:blipFill>
          <a:blip r:embed="rId13"/>
          <a:srcRect l="21010" t="16226" r="19458" b="20211"/>
          <a:stretch>
            <a:fillRect/>
          </a:stretch>
        </p:blipFill>
        <p:spPr>
          <a:xfrm>
            <a:off x="7737667" y="7929454"/>
            <a:ext cx="2354913" cy="1320041"/>
          </a:xfrm>
          <a:prstGeom prst="rect">
            <a:avLst/>
          </a:prstGeom>
        </p:spPr>
      </p:pic>
      <p:pic>
        <p:nvPicPr>
          <p:cNvPr id="17" name="Picture 17"/>
          <p:cNvPicPr>
            <a:picLocks noChangeAspect="1"/>
          </p:cNvPicPr>
          <p:nvPr/>
        </p:nvPicPr>
        <p:blipFill>
          <a:blip r:embed="rId14"/>
          <a:srcRect/>
          <a:stretch>
            <a:fillRect/>
          </a:stretch>
        </p:blipFill>
        <p:spPr>
          <a:xfrm>
            <a:off x="10460875" y="7166752"/>
            <a:ext cx="2445016" cy="2445016"/>
          </a:xfrm>
          <a:prstGeom prst="rect">
            <a:avLst/>
          </a:prstGeom>
        </p:spPr>
      </p:pic>
      <p:pic>
        <p:nvPicPr>
          <p:cNvPr id="18" name="Picture 18"/>
          <p:cNvPicPr>
            <a:picLocks noChangeAspect="1"/>
          </p:cNvPicPr>
          <p:nvPr/>
        </p:nvPicPr>
        <p:blipFill>
          <a:blip r:embed="rId15"/>
          <a:srcRect/>
          <a:stretch>
            <a:fillRect/>
          </a:stretch>
        </p:blipFill>
        <p:spPr>
          <a:xfrm>
            <a:off x="6790465" y="1353658"/>
            <a:ext cx="4279175" cy="1834696"/>
          </a:xfrm>
          <a:prstGeom prst="rect">
            <a:avLst/>
          </a:prstGeom>
        </p:spPr>
      </p:pic>
      <p:sp>
        <p:nvSpPr>
          <p:cNvPr id="19" name="TextBox 19"/>
          <p:cNvSpPr txBox="1"/>
          <p:nvPr/>
        </p:nvSpPr>
        <p:spPr>
          <a:xfrm>
            <a:off x="2591670" y="3831183"/>
            <a:ext cx="6552330" cy="3335569"/>
          </a:xfrm>
          <a:prstGeom prst="rect">
            <a:avLst/>
          </a:prstGeom>
        </p:spPr>
        <p:txBody>
          <a:bodyPr lIns="0" tIns="0" rIns="0" bIns="0" rtlCol="0" anchor="t">
            <a:spAutoFit/>
          </a:bodyPr>
          <a:lstStyle/>
          <a:p>
            <a:pPr>
              <a:lnSpc>
                <a:spcPts val="8799"/>
              </a:lnSpc>
            </a:pPr>
            <a:r>
              <a:rPr lang="en-US" sz="7999">
                <a:solidFill>
                  <a:srgbClr val="0A2237"/>
                </a:solidFill>
                <a:latin typeface="Lato Bold"/>
              </a:rPr>
              <a:t>Open </a:t>
            </a:r>
          </a:p>
          <a:p>
            <a:pPr>
              <a:lnSpc>
                <a:spcPts val="8799"/>
              </a:lnSpc>
            </a:pPr>
            <a:r>
              <a:rPr lang="en-US" sz="7999">
                <a:solidFill>
                  <a:srgbClr val="0A2237"/>
                </a:solidFill>
                <a:latin typeface="Lato Bold"/>
              </a:rPr>
              <a:t>Source</a:t>
            </a:r>
            <a:r>
              <a:rPr lang="en-US" sz="7999">
                <a:solidFill>
                  <a:srgbClr val="FFFFFF"/>
                </a:solidFill>
                <a:latin typeface="Lato Bold"/>
              </a:rPr>
              <a:t> </a:t>
            </a:r>
            <a:r>
              <a:rPr lang="en-US" sz="7999">
                <a:solidFill>
                  <a:srgbClr val="F2994A"/>
                </a:solidFill>
                <a:latin typeface="Lato Bold"/>
              </a:rPr>
              <a:t>Foundations</a:t>
            </a:r>
          </a:p>
        </p:txBody>
      </p:sp>
      <p:grpSp>
        <p:nvGrpSpPr>
          <p:cNvPr id="20" name="Group 20"/>
          <p:cNvGrpSpPr/>
          <p:nvPr/>
        </p:nvGrpSpPr>
        <p:grpSpPr>
          <a:xfrm>
            <a:off x="872212" y="743561"/>
            <a:ext cx="4279175" cy="1066049"/>
            <a:chOff x="0" y="0"/>
            <a:chExt cx="5211733" cy="1421398"/>
          </a:xfrm>
        </p:grpSpPr>
        <p:pic>
          <p:nvPicPr>
            <p:cNvPr id="21" name="Picture 2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4877" y="329639"/>
              <a:ext cx="504417" cy="504417"/>
            </a:xfrm>
            <a:prstGeom prst="rect">
              <a:avLst/>
            </a:prstGeom>
          </p:spPr>
        </p:pic>
        <p:pic>
          <p:nvPicPr>
            <p:cNvPr id="22" name="Picture 22"/>
            <p:cNvPicPr>
              <a:picLocks noChangeAspect="1"/>
            </p:cNvPicPr>
            <p:nvPr/>
          </p:nvPicPr>
          <p:blipFill>
            <a:blip r:embed="rId18"/>
            <a:srcRect/>
            <a:stretch>
              <a:fillRect/>
            </a:stretch>
          </p:blipFill>
          <p:spPr>
            <a:xfrm>
              <a:off x="0" y="340650"/>
              <a:ext cx="1319504" cy="623672"/>
            </a:xfrm>
            <a:prstGeom prst="rect">
              <a:avLst/>
            </a:prstGeom>
          </p:spPr>
        </p:pic>
        <p:pic>
          <p:nvPicPr>
            <p:cNvPr id="23" name="Picture 23"/>
            <p:cNvPicPr>
              <a:picLocks noChangeAspect="1"/>
            </p:cNvPicPr>
            <p:nvPr/>
          </p:nvPicPr>
          <p:blipFill>
            <a:blip r:embed="rId19"/>
            <a:srcRect/>
            <a:stretch>
              <a:fillRect/>
            </a:stretch>
          </p:blipFill>
          <p:spPr>
            <a:xfrm>
              <a:off x="2219316" y="0"/>
              <a:ext cx="2992417" cy="1421398"/>
            </a:xfrm>
            <a:prstGeom prst="rect">
              <a:avLst/>
            </a:prstGeom>
          </p:spPr>
        </p:pic>
        <p:sp>
          <p:nvSpPr>
            <p:cNvPr id="24" name="TextBox 24"/>
            <p:cNvSpPr txBox="1"/>
            <p:nvPr/>
          </p:nvSpPr>
          <p:spPr>
            <a:xfrm>
              <a:off x="0" y="1019112"/>
              <a:ext cx="941486" cy="320013"/>
            </a:xfrm>
            <a:prstGeom prst="rect">
              <a:avLst/>
            </a:prstGeom>
          </p:spPr>
          <p:txBody>
            <a:bodyPr lIns="0" tIns="0" rIns="0" bIns="0" rtlCol="0" anchor="t">
              <a:spAutoFit/>
            </a:bodyPr>
            <a:lstStyle/>
            <a:p>
              <a:pPr algn="ctr">
                <a:lnSpc>
                  <a:spcPts val="2063"/>
                </a:lnSpc>
              </a:pPr>
              <a:r>
                <a:rPr lang="en-US" sz="1473" dirty="0">
                  <a:solidFill>
                    <a:srgbClr val="0A2237"/>
                  </a:solidFill>
                  <a:latin typeface="Lato"/>
                </a:rPr>
                <a:t>Kampala</a:t>
              </a:r>
            </a:p>
          </p:txBody>
        </p:sp>
      </p:grpSp>
      <p:sp>
        <p:nvSpPr>
          <p:cNvPr id="25" name="TextBox 25"/>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16</a:t>
            </a:r>
          </a:p>
        </p:txBody>
      </p:sp>
      <p:sp>
        <p:nvSpPr>
          <p:cNvPr id="26" name="TextBox 26"/>
          <p:cNvSpPr txBox="1"/>
          <p:nvPr/>
        </p:nvSpPr>
        <p:spPr>
          <a:xfrm>
            <a:off x="2731357" y="8113050"/>
            <a:ext cx="5596460" cy="476425"/>
          </a:xfrm>
          <a:prstGeom prst="rect">
            <a:avLst/>
          </a:prstGeom>
        </p:spPr>
        <p:txBody>
          <a:bodyPr lIns="0" tIns="0" rIns="0" bIns="0" rtlCol="0" anchor="t">
            <a:spAutoFit/>
          </a:bodyPr>
          <a:lstStyle/>
          <a:p>
            <a:pPr>
              <a:lnSpc>
                <a:spcPts val="3919"/>
              </a:lnSpc>
            </a:pPr>
            <a:r>
              <a:rPr lang="en-US" sz="2800">
                <a:solidFill>
                  <a:srgbClr val="0A2237"/>
                </a:solidFill>
                <a:latin typeface="HK Grotesk Medium"/>
              </a:rPr>
              <a:t>Examples </a:t>
            </a:r>
          </a:p>
        </p:txBody>
      </p:sp>
      <p:sp>
        <p:nvSpPr>
          <p:cNvPr id="27" name="TextBox 27"/>
          <p:cNvSpPr txBox="1"/>
          <p:nvPr/>
        </p:nvSpPr>
        <p:spPr>
          <a:xfrm>
            <a:off x="853465" y="4224735"/>
            <a:ext cx="955625" cy="436480"/>
          </a:xfrm>
          <a:prstGeom prst="rect">
            <a:avLst/>
          </a:prstGeom>
        </p:spPr>
        <p:txBody>
          <a:bodyPr lIns="0" tIns="0" rIns="0" bIns="0" rtlCol="0" anchor="t">
            <a:spAutoFit/>
          </a:bodyPr>
          <a:lstStyle/>
          <a:p>
            <a:pPr algn="ctr">
              <a:lnSpc>
                <a:spcPts val="3200"/>
              </a:lnSpc>
            </a:pPr>
            <a:r>
              <a:rPr lang="en-US" sz="3200">
                <a:solidFill>
                  <a:srgbClr val="0A2237">
                    <a:alpha val="9804"/>
                  </a:srgbClr>
                </a:solidFill>
                <a:latin typeface="HK Grotesk Bold"/>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22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0868"/>
            <a:ext cx="112078" cy="5810374"/>
            <a:chOff x="0" y="0"/>
            <a:chExt cx="149437" cy="7747165"/>
          </a:xfrm>
        </p:grpSpPr>
        <p:sp>
          <p:nvSpPr>
            <p:cNvPr id="3" name="AutoShape 3"/>
            <p:cNvSpPr/>
            <p:nvPr/>
          </p:nvSpPr>
          <p:spPr>
            <a:xfrm>
              <a:off x="0" y="0"/>
              <a:ext cx="149437" cy="2280560"/>
            </a:xfrm>
            <a:prstGeom prst="rect">
              <a:avLst/>
            </a:prstGeom>
            <a:solidFill>
              <a:srgbClr val="FFC033"/>
            </a:solidFill>
          </p:spPr>
        </p:sp>
        <p:sp>
          <p:nvSpPr>
            <p:cNvPr id="4" name="AutoShape 4"/>
            <p:cNvSpPr/>
            <p:nvPr/>
          </p:nvSpPr>
          <p:spPr>
            <a:xfrm>
              <a:off x="60248" y="0"/>
              <a:ext cx="28940" cy="7747165"/>
            </a:xfrm>
            <a:prstGeom prst="rect">
              <a:avLst/>
            </a:prstGeom>
            <a:solidFill>
              <a:srgbClr val="FFFFFF"/>
            </a:solidFill>
          </p:spPr>
        </p:sp>
      </p:grpSp>
      <p:sp>
        <p:nvSpPr>
          <p:cNvPr id="5" name="TextBox 5"/>
          <p:cNvSpPr txBox="1"/>
          <p:nvPr/>
        </p:nvSpPr>
        <p:spPr>
          <a:xfrm>
            <a:off x="2591670" y="2935236"/>
            <a:ext cx="6220026" cy="4448484"/>
          </a:xfrm>
          <a:prstGeom prst="rect">
            <a:avLst/>
          </a:prstGeom>
        </p:spPr>
        <p:txBody>
          <a:bodyPr lIns="0" tIns="0" rIns="0" bIns="0" rtlCol="0" anchor="t">
            <a:spAutoFit/>
          </a:bodyPr>
          <a:lstStyle/>
          <a:p>
            <a:pPr>
              <a:lnSpc>
                <a:spcPts val="8800"/>
              </a:lnSpc>
            </a:pPr>
            <a:r>
              <a:rPr lang="en-US" sz="8000">
                <a:solidFill>
                  <a:srgbClr val="FFFFFF"/>
                </a:solidFill>
                <a:latin typeface="HK Grotesk Bold"/>
              </a:rPr>
              <a:t>Why  communities go </a:t>
            </a:r>
            <a:r>
              <a:rPr lang="en-US" sz="8000">
                <a:solidFill>
                  <a:srgbClr val="FFC033"/>
                </a:solidFill>
                <a:latin typeface="HK Grotesk Bold"/>
              </a:rPr>
              <a:t>Open Source</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25656" y="1055450"/>
            <a:ext cx="433644" cy="10801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70441" y="2255086"/>
            <a:ext cx="1016646" cy="884482"/>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326515" y="3469301"/>
            <a:ext cx="760572" cy="760572"/>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55503" y="4640182"/>
            <a:ext cx="902597" cy="740129"/>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119608" y="5935578"/>
            <a:ext cx="1174387" cy="653253"/>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182960" y="7065624"/>
            <a:ext cx="1174387" cy="503519"/>
          </a:xfrm>
          <a:prstGeom prst="rect">
            <a:avLst/>
          </a:prstGeom>
        </p:spPr>
      </p:pic>
      <p:pic>
        <p:nvPicPr>
          <p:cNvPr id="12" name="Picture 1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347386" y="7874037"/>
            <a:ext cx="754339" cy="754339"/>
          </a:xfrm>
          <a:prstGeom prst="rect">
            <a:avLst/>
          </a:prstGeom>
        </p:spPr>
      </p:pic>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326515" y="8909187"/>
            <a:ext cx="831584" cy="688136"/>
          </a:xfrm>
          <a:prstGeom prst="rect">
            <a:avLst/>
          </a:prstGeom>
        </p:spPr>
      </p:pic>
      <p:grpSp>
        <p:nvGrpSpPr>
          <p:cNvPr id="14" name="Group 14"/>
          <p:cNvGrpSpPr/>
          <p:nvPr/>
        </p:nvGrpSpPr>
        <p:grpSpPr>
          <a:xfrm>
            <a:off x="871736" y="688197"/>
            <a:ext cx="3730778" cy="1075194"/>
            <a:chOff x="0" y="0"/>
            <a:chExt cx="4974370" cy="1433592"/>
          </a:xfrm>
        </p:grpSpPr>
        <p:sp>
          <p:nvSpPr>
            <p:cNvPr id="15" name="TextBox 15"/>
            <p:cNvSpPr txBox="1"/>
            <p:nvPr/>
          </p:nvSpPr>
          <p:spPr>
            <a:xfrm>
              <a:off x="0" y="1097726"/>
              <a:ext cx="961925" cy="335866"/>
            </a:xfrm>
            <a:prstGeom prst="rect">
              <a:avLst/>
            </a:prstGeom>
          </p:spPr>
          <p:txBody>
            <a:bodyPr lIns="0" tIns="0" rIns="0" bIns="0" rtlCol="0" anchor="t">
              <a:spAutoFit/>
            </a:bodyPr>
            <a:lstStyle/>
            <a:p>
              <a:pPr algn="ctr">
                <a:lnSpc>
                  <a:spcPts val="2108"/>
                </a:lnSpc>
              </a:pPr>
              <a:r>
                <a:rPr lang="en-US" sz="1505" dirty="0">
                  <a:solidFill>
                    <a:srgbClr val="FFFFFF"/>
                  </a:solidFill>
                  <a:latin typeface="Lato"/>
                </a:rPr>
                <a:t>Kampala</a:t>
              </a:r>
            </a:p>
          </p:txBody>
        </p:sp>
        <p:pic>
          <p:nvPicPr>
            <p:cNvPr id="16" name="Picture 16"/>
            <p:cNvPicPr>
              <a:picLocks noChangeAspect="1"/>
            </p:cNvPicPr>
            <p:nvPr/>
          </p:nvPicPr>
          <p:blipFill>
            <a:blip r:embed="rId19"/>
            <a:srcRect/>
            <a:stretch>
              <a:fillRect/>
            </a:stretch>
          </p:blipFill>
          <p:spPr>
            <a:xfrm>
              <a:off x="2195954" y="0"/>
              <a:ext cx="2778416" cy="1319748"/>
            </a:xfrm>
            <a:prstGeom prst="rect">
              <a:avLst/>
            </a:prstGeom>
          </p:spPr>
        </p:pic>
      </p:grpSp>
      <p:pic>
        <p:nvPicPr>
          <p:cNvPr id="17" name="Picture 17"/>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049002" y="968557"/>
            <a:ext cx="359254" cy="359254"/>
          </a:xfrm>
          <a:prstGeom prst="rect">
            <a:avLst/>
          </a:prstGeom>
        </p:spPr>
      </p:pic>
      <p:pic>
        <p:nvPicPr>
          <p:cNvPr id="18" name="Picture 18"/>
          <p:cNvPicPr>
            <a:picLocks noChangeAspect="1"/>
          </p:cNvPicPr>
          <p:nvPr/>
        </p:nvPicPr>
        <p:blipFill>
          <a:blip r:embed="rId22"/>
          <a:srcRect/>
          <a:stretch>
            <a:fillRect/>
          </a:stretch>
        </p:blipFill>
        <p:spPr>
          <a:xfrm>
            <a:off x="857702" y="935876"/>
            <a:ext cx="898364" cy="424617"/>
          </a:xfrm>
          <a:prstGeom prst="rect">
            <a:avLst/>
          </a:prstGeom>
        </p:spPr>
      </p:pic>
      <p:pic>
        <p:nvPicPr>
          <p:cNvPr id="19" name="Picture 19"/>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0082955" y="968557"/>
            <a:ext cx="1018770" cy="905432"/>
          </a:xfrm>
          <a:prstGeom prst="rect">
            <a:avLst/>
          </a:prstGeom>
        </p:spPr>
      </p:pic>
      <p:sp>
        <p:nvSpPr>
          <p:cNvPr id="20" name="TextBox 20"/>
          <p:cNvSpPr txBox="1"/>
          <p:nvPr/>
        </p:nvSpPr>
        <p:spPr>
          <a:xfrm>
            <a:off x="662965" y="4034235"/>
            <a:ext cx="955625" cy="436480"/>
          </a:xfrm>
          <a:prstGeom prst="rect">
            <a:avLst/>
          </a:prstGeom>
        </p:spPr>
        <p:txBody>
          <a:bodyPr lIns="0" tIns="0" rIns="0" bIns="0" rtlCol="0" anchor="t">
            <a:spAutoFit/>
          </a:bodyPr>
          <a:lstStyle/>
          <a:p>
            <a:pPr algn="ctr">
              <a:lnSpc>
                <a:spcPts val="3200"/>
              </a:lnSpc>
            </a:pPr>
            <a:r>
              <a:rPr lang="en-US" sz="3200">
                <a:solidFill>
                  <a:srgbClr val="FFFFFF">
                    <a:alpha val="9804"/>
                  </a:srgbClr>
                </a:solidFill>
                <a:latin typeface="HK Grotesk Bold"/>
              </a:rPr>
              <a:t>08</a:t>
            </a:r>
          </a:p>
        </p:txBody>
      </p:sp>
      <p:sp>
        <p:nvSpPr>
          <p:cNvPr id="21" name="TextBox 21"/>
          <p:cNvSpPr txBox="1"/>
          <p:nvPr/>
        </p:nvSpPr>
        <p:spPr>
          <a:xfrm>
            <a:off x="2591670" y="8075517"/>
            <a:ext cx="5616278" cy="476425"/>
          </a:xfrm>
          <a:prstGeom prst="rect">
            <a:avLst/>
          </a:prstGeom>
        </p:spPr>
        <p:txBody>
          <a:bodyPr lIns="0" tIns="0" rIns="0" bIns="0" rtlCol="0" anchor="t">
            <a:spAutoFit/>
          </a:bodyPr>
          <a:lstStyle/>
          <a:p>
            <a:pPr>
              <a:lnSpc>
                <a:spcPts val="3919"/>
              </a:lnSpc>
            </a:pPr>
            <a:r>
              <a:rPr lang="en-US" sz="2800">
                <a:solidFill>
                  <a:srgbClr val="FFFFFF"/>
                </a:solidFill>
                <a:latin typeface="HK Grotesk Medium"/>
              </a:rPr>
              <a:t>Compared to proprietary software</a:t>
            </a:r>
          </a:p>
        </p:txBody>
      </p:sp>
      <p:sp>
        <p:nvSpPr>
          <p:cNvPr id="22" name="TextBox 22"/>
          <p:cNvSpPr txBox="1"/>
          <p:nvPr/>
        </p:nvSpPr>
        <p:spPr>
          <a:xfrm>
            <a:off x="11880081" y="2346660"/>
            <a:ext cx="4746127" cy="521901"/>
          </a:xfrm>
          <a:prstGeom prst="rect">
            <a:avLst/>
          </a:prstGeom>
        </p:spPr>
        <p:txBody>
          <a:bodyPr lIns="0" tIns="0" rIns="0" bIns="0" rtlCol="0" anchor="t">
            <a:spAutoFit/>
          </a:bodyPr>
          <a:lstStyle/>
          <a:p>
            <a:pPr>
              <a:lnSpc>
                <a:spcPts val="4202"/>
              </a:lnSpc>
            </a:pPr>
            <a:r>
              <a:rPr lang="en-US" sz="2801" spc="84">
                <a:solidFill>
                  <a:srgbClr val="FFFFFF"/>
                </a:solidFill>
                <a:latin typeface="Lato"/>
              </a:rPr>
              <a:t>Collaboration and sharing</a:t>
            </a:r>
          </a:p>
        </p:txBody>
      </p:sp>
      <p:sp>
        <p:nvSpPr>
          <p:cNvPr id="23" name="TextBox 23"/>
          <p:cNvSpPr txBox="1"/>
          <p:nvPr/>
        </p:nvSpPr>
        <p:spPr>
          <a:xfrm>
            <a:off x="11880081" y="3044318"/>
            <a:ext cx="4347325" cy="1055370"/>
          </a:xfrm>
          <a:prstGeom prst="rect">
            <a:avLst/>
          </a:prstGeom>
        </p:spPr>
        <p:txBody>
          <a:bodyPr lIns="0" tIns="0" rIns="0" bIns="0" rtlCol="0" anchor="t">
            <a:spAutoFit/>
          </a:bodyPr>
          <a:lstStyle/>
          <a:p>
            <a:pPr>
              <a:lnSpc>
                <a:spcPts val="4200"/>
              </a:lnSpc>
            </a:pPr>
            <a:r>
              <a:rPr lang="en-US" sz="2800" spc="84">
                <a:solidFill>
                  <a:srgbClr val="FFFFFF"/>
                </a:solidFill>
                <a:latin typeface="Lato"/>
              </a:rPr>
              <a:t> Control and Customisation </a:t>
            </a:r>
          </a:p>
        </p:txBody>
      </p:sp>
      <p:sp>
        <p:nvSpPr>
          <p:cNvPr id="24" name="TextBox 24"/>
          <p:cNvSpPr txBox="1"/>
          <p:nvPr/>
        </p:nvSpPr>
        <p:spPr>
          <a:xfrm>
            <a:off x="11880081" y="4405498"/>
            <a:ext cx="4347325" cy="1055370"/>
          </a:xfrm>
          <a:prstGeom prst="rect">
            <a:avLst/>
          </a:prstGeom>
        </p:spPr>
        <p:txBody>
          <a:bodyPr lIns="0" tIns="0" rIns="0" bIns="0" rtlCol="0" anchor="t">
            <a:spAutoFit/>
          </a:bodyPr>
          <a:lstStyle/>
          <a:p>
            <a:pPr>
              <a:lnSpc>
                <a:spcPts val="4200"/>
              </a:lnSpc>
            </a:pPr>
            <a:r>
              <a:rPr lang="en-US" sz="2800" spc="84">
                <a:solidFill>
                  <a:srgbClr val="FFFFFF"/>
                </a:solidFill>
                <a:latin typeface="Lato"/>
              </a:rPr>
              <a:t>Training developers into better programmers</a:t>
            </a:r>
          </a:p>
        </p:txBody>
      </p:sp>
      <p:sp>
        <p:nvSpPr>
          <p:cNvPr id="25" name="TextBox 25"/>
          <p:cNvSpPr txBox="1"/>
          <p:nvPr/>
        </p:nvSpPr>
        <p:spPr>
          <a:xfrm>
            <a:off x="11880081" y="5830955"/>
            <a:ext cx="4347325" cy="521970"/>
          </a:xfrm>
          <a:prstGeom prst="rect">
            <a:avLst/>
          </a:prstGeom>
        </p:spPr>
        <p:txBody>
          <a:bodyPr lIns="0" tIns="0" rIns="0" bIns="0" rtlCol="0" anchor="t">
            <a:spAutoFit/>
          </a:bodyPr>
          <a:lstStyle/>
          <a:p>
            <a:pPr>
              <a:lnSpc>
                <a:spcPts val="4200"/>
              </a:lnSpc>
            </a:pPr>
            <a:r>
              <a:rPr lang="en-US" sz="2800" spc="84">
                <a:solidFill>
                  <a:srgbClr val="FFFFFF"/>
                </a:solidFill>
                <a:latin typeface="Lato"/>
              </a:rPr>
              <a:t>Security</a:t>
            </a:r>
          </a:p>
        </p:txBody>
      </p:sp>
      <p:sp>
        <p:nvSpPr>
          <p:cNvPr id="26" name="TextBox 26"/>
          <p:cNvSpPr txBox="1"/>
          <p:nvPr/>
        </p:nvSpPr>
        <p:spPr>
          <a:xfrm>
            <a:off x="11880081" y="6960053"/>
            <a:ext cx="4347325" cy="521970"/>
          </a:xfrm>
          <a:prstGeom prst="rect">
            <a:avLst/>
          </a:prstGeom>
        </p:spPr>
        <p:txBody>
          <a:bodyPr lIns="0" tIns="0" rIns="0" bIns="0" rtlCol="0" anchor="t">
            <a:spAutoFit/>
          </a:bodyPr>
          <a:lstStyle/>
          <a:p>
            <a:pPr>
              <a:lnSpc>
                <a:spcPts val="4200"/>
              </a:lnSpc>
            </a:pPr>
            <a:r>
              <a:rPr lang="en-US" sz="2800" spc="84">
                <a:solidFill>
                  <a:srgbClr val="FFFFFF"/>
                </a:solidFill>
                <a:latin typeface="Lato"/>
              </a:rPr>
              <a:t>Stability</a:t>
            </a:r>
          </a:p>
        </p:txBody>
      </p:sp>
      <p:sp>
        <p:nvSpPr>
          <p:cNvPr id="27" name="TextBox 27"/>
          <p:cNvSpPr txBox="1"/>
          <p:nvPr/>
        </p:nvSpPr>
        <p:spPr>
          <a:xfrm>
            <a:off x="11880081" y="7913619"/>
            <a:ext cx="4347325" cy="521970"/>
          </a:xfrm>
          <a:prstGeom prst="rect">
            <a:avLst/>
          </a:prstGeom>
        </p:spPr>
        <p:txBody>
          <a:bodyPr lIns="0" tIns="0" rIns="0" bIns="0" rtlCol="0" anchor="t">
            <a:spAutoFit/>
          </a:bodyPr>
          <a:lstStyle/>
          <a:p>
            <a:pPr>
              <a:lnSpc>
                <a:spcPts val="4200"/>
              </a:lnSpc>
            </a:pPr>
            <a:r>
              <a:rPr lang="en-US" sz="2800" spc="84">
                <a:solidFill>
                  <a:srgbClr val="FFFFFF"/>
                </a:solidFill>
                <a:latin typeface="Lato"/>
              </a:rPr>
              <a:t>Community growth</a:t>
            </a:r>
          </a:p>
        </p:txBody>
      </p:sp>
      <p:sp>
        <p:nvSpPr>
          <p:cNvPr id="28" name="TextBox 28"/>
          <p:cNvSpPr txBox="1"/>
          <p:nvPr/>
        </p:nvSpPr>
        <p:spPr>
          <a:xfrm>
            <a:off x="11880081" y="8764839"/>
            <a:ext cx="5379219" cy="1055370"/>
          </a:xfrm>
          <a:prstGeom prst="rect">
            <a:avLst/>
          </a:prstGeom>
        </p:spPr>
        <p:txBody>
          <a:bodyPr lIns="0" tIns="0" rIns="0" bIns="0" rtlCol="0" anchor="t">
            <a:spAutoFit/>
          </a:bodyPr>
          <a:lstStyle/>
          <a:p>
            <a:pPr>
              <a:lnSpc>
                <a:spcPts val="4200"/>
              </a:lnSpc>
            </a:pPr>
            <a:r>
              <a:rPr lang="en-US" sz="2800" spc="84">
                <a:solidFill>
                  <a:srgbClr val="FFFFFF"/>
                </a:solidFill>
                <a:latin typeface="Lato"/>
              </a:rPr>
              <a:t>To allow OSS enthusiasts to give back to the community</a:t>
            </a:r>
          </a:p>
        </p:txBody>
      </p:sp>
      <p:sp>
        <p:nvSpPr>
          <p:cNvPr id="29" name="TextBox 29"/>
          <p:cNvSpPr txBox="1"/>
          <p:nvPr/>
        </p:nvSpPr>
        <p:spPr>
          <a:xfrm>
            <a:off x="11880081" y="1232562"/>
            <a:ext cx="4347325" cy="521970"/>
          </a:xfrm>
          <a:prstGeom prst="rect">
            <a:avLst/>
          </a:prstGeom>
        </p:spPr>
        <p:txBody>
          <a:bodyPr lIns="0" tIns="0" rIns="0" bIns="0" rtlCol="0" anchor="t">
            <a:spAutoFit/>
          </a:bodyPr>
          <a:lstStyle/>
          <a:p>
            <a:pPr>
              <a:lnSpc>
                <a:spcPts val="4200"/>
              </a:lnSpc>
            </a:pPr>
            <a:r>
              <a:rPr lang="en-US" sz="2800" spc="84">
                <a:solidFill>
                  <a:srgbClr val="FFFFFF"/>
                </a:solidFill>
                <a:latin typeface="Lato"/>
              </a:rPr>
              <a:t>Cost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2170</Words>
  <Application>Microsoft Macintosh PowerPoint</Application>
  <PresentationFormat>Custom</PresentationFormat>
  <Paragraphs>292</Paragraphs>
  <Slides>24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HK Grotesk Medium</vt:lpstr>
      <vt:lpstr>Lato Bold</vt:lpstr>
      <vt:lpstr>HK Grotesk Medium Italics</vt:lpstr>
      <vt:lpstr>HK Grotesk Bold</vt:lpstr>
      <vt:lpstr>Lato Italics</vt:lpstr>
      <vt:lpstr>Calibri</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OSCA Kampala #1</dc:title>
  <cp:lastModifiedBy>Deborah Aanyu</cp:lastModifiedBy>
  <cp:revision>2</cp:revision>
  <dcterms:created xsi:type="dcterms:W3CDTF">2006-08-16T00:00:00Z</dcterms:created>
  <dcterms:modified xsi:type="dcterms:W3CDTF">2021-06-18T11:54:42Z</dcterms:modified>
  <dc:identifier>DAEhXiWMX7g</dc:identifier>
</cp:coreProperties>
</file>